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321" r:id="rId2"/>
    <p:sldId id="32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3" r:id="rId16"/>
    <p:sldId id="324" r:id="rId17"/>
    <p:sldId id="269" r:id="rId18"/>
    <p:sldId id="32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20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312" r:id="rId58"/>
    <p:sldId id="313" r:id="rId59"/>
    <p:sldId id="314" r:id="rId60"/>
    <p:sldId id="336" r:id="rId61"/>
    <p:sldId id="315" r:id="rId62"/>
    <p:sldId id="316" r:id="rId63"/>
    <p:sldId id="317" r:id="rId64"/>
    <p:sldId id="318" r:id="rId65"/>
    <p:sldId id="319" r:id="rId66"/>
    <p:sldId id="337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6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5D89A-7606-47AD-A029-55AEE936760F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7304B-7A51-432C-8F6E-950B248C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04B-7A51-432C-8F6E-950B248CA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7304B-7A51-432C-8F6E-950B248CA8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7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4455" y="1334261"/>
            <a:ext cx="74695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152400"/>
            <a:ext cx="120015" cy="1198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21420" y="152400"/>
            <a:ext cx="118490" cy="119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89442" y="152400"/>
            <a:ext cx="114046" cy="1198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53400" y="320293"/>
            <a:ext cx="120015" cy="1154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21420" y="320293"/>
            <a:ext cx="118490" cy="11544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57463" y="320293"/>
            <a:ext cx="109600" cy="11544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9442" y="320293"/>
            <a:ext cx="114046" cy="11544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53400" y="488187"/>
            <a:ext cx="120015" cy="10947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21420" y="488187"/>
            <a:ext cx="118490" cy="10947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489442" y="488187"/>
            <a:ext cx="114046" cy="10947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57463" y="488187"/>
            <a:ext cx="109600" cy="10947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3400" y="656208"/>
            <a:ext cx="120015" cy="11988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25483" y="488187"/>
            <a:ext cx="120142" cy="1094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321420" y="656208"/>
            <a:ext cx="118490" cy="11988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89442" y="656208"/>
            <a:ext cx="114046" cy="11988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657463" y="656208"/>
            <a:ext cx="109600" cy="11988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53400" y="824102"/>
            <a:ext cx="120015" cy="11988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321420" y="824102"/>
            <a:ext cx="118490" cy="11988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89442" y="824102"/>
            <a:ext cx="114046" cy="11988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657463" y="824102"/>
            <a:ext cx="109600" cy="119887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825483" y="824102"/>
            <a:ext cx="120142" cy="11988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53400" y="991997"/>
            <a:ext cx="120015" cy="11849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321420" y="991997"/>
            <a:ext cx="118490" cy="11849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657463" y="991997"/>
            <a:ext cx="109600" cy="11849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489442" y="991997"/>
            <a:ext cx="114046" cy="11849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321420" y="1159891"/>
            <a:ext cx="118490" cy="11252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153400" y="1159891"/>
            <a:ext cx="120015" cy="11252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489442" y="1159891"/>
            <a:ext cx="114046" cy="11252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57463" y="1159891"/>
            <a:ext cx="109600" cy="112522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321420" y="1327911"/>
            <a:ext cx="118490" cy="11988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657463" y="1327911"/>
            <a:ext cx="109600" cy="1198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-120650"/>
            <a:ext cx="8072119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65426"/>
            <a:ext cx="7610475" cy="3157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jp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2E56A-B6E5-D5E2-125D-691E370A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8" y="1025366"/>
            <a:ext cx="8072119" cy="1200329"/>
          </a:xfrm>
        </p:spPr>
        <p:txBody>
          <a:bodyPr/>
          <a:lstStyle/>
          <a:p>
            <a:pPr algn="ctr"/>
            <a:r>
              <a:rPr lang="en-US" dirty="0" err="1"/>
              <a:t>Lec</a:t>
            </a:r>
            <a:r>
              <a:rPr lang="en-US" dirty="0"/>
              <a:t> 7</a:t>
            </a:r>
            <a:br>
              <a:rPr lang="en-US" dirty="0"/>
            </a:br>
            <a:r>
              <a:rPr lang="en-US" dirty="0"/>
              <a:t>Forms of corrosion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86309B-0341-FAF3-6C66-02B1B00A6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21" y="3124200"/>
            <a:ext cx="7610475" cy="2646878"/>
          </a:xfrm>
        </p:spPr>
        <p:txBody>
          <a:bodyPr/>
          <a:lstStyle/>
          <a:p>
            <a:pPr algn="ctr"/>
            <a:r>
              <a:rPr lang="en-US" sz="2400" dirty="0"/>
              <a:t>Presented by </a:t>
            </a:r>
          </a:p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D.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Rasha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Afify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dirty="0"/>
              <a:t>Assistant Professor of Mechanical Engineering </a:t>
            </a:r>
          </a:p>
          <a:p>
            <a:pPr algn="ctr"/>
            <a:r>
              <a:rPr lang="en-US" dirty="0" err="1"/>
              <a:t>Shoubra</a:t>
            </a:r>
            <a:r>
              <a:rPr lang="en-US" dirty="0"/>
              <a:t> Faculty of Engineering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072119" cy="1489075"/>
          </a:xfrm>
          <a:prstGeom prst="rect">
            <a:avLst/>
          </a:prstGeom>
        </p:spPr>
        <p:txBody>
          <a:bodyPr vert="horz" wrap="square" lIns="0" tIns="2901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Rate </a:t>
            </a:r>
            <a:r>
              <a:rPr dirty="0"/>
              <a:t>of</a:t>
            </a:r>
            <a:r>
              <a:rPr spc="-5" dirty="0"/>
              <a:t> atmospheric</a:t>
            </a:r>
            <a:r>
              <a:rPr spc="5" dirty="0"/>
              <a:t> </a:t>
            </a:r>
            <a:r>
              <a:rPr spc="-5" dirty="0"/>
              <a:t>corrosion </a:t>
            </a:r>
            <a:r>
              <a:rPr spc="-1065" dirty="0"/>
              <a:t> </a:t>
            </a:r>
            <a:r>
              <a:rPr dirty="0"/>
              <a:t>depends</a:t>
            </a:r>
            <a:r>
              <a:rPr spc="-10" dirty="0"/>
              <a:t> </a:t>
            </a:r>
            <a:r>
              <a:rPr spc="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438400"/>
            <a:ext cx="7696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Nature</a:t>
            </a:r>
            <a:r>
              <a:rPr sz="40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40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FF0000"/>
                </a:solidFill>
                <a:latin typeface="Arial MT"/>
                <a:cs typeface="Arial MT"/>
              </a:rPr>
              <a:t>metal</a:t>
            </a:r>
            <a:r>
              <a:rPr sz="40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sz="40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alloy.</a:t>
            </a:r>
            <a:endParaRPr sz="40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0066"/>
              </a:buClr>
            </a:pPr>
            <a:endParaRPr sz="40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Nature</a:t>
            </a:r>
            <a:r>
              <a:rPr sz="40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40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oxide</a:t>
            </a:r>
            <a:r>
              <a:rPr sz="40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 MT"/>
                <a:cs typeface="Arial MT"/>
              </a:rPr>
              <a:t>layer.</a:t>
            </a:r>
            <a:endParaRPr sz="40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" y="381000"/>
            <a:ext cx="9753600" cy="799192"/>
          </a:xfrm>
          <a:prstGeom prst="rect">
            <a:avLst/>
          </a:prstGeom>
        </p:spPr>
        <p:txBody>
          <a:bodyPr vert="horz" wrap="square" lIns="0" tIns="24282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Factors</a:t>
            </a:r>
            <a:r>
              <a:rPr sz="3600" spc="-40" dirty="0"/>
              <a:t> </a:t>
            </a:r>
            <a:r>
              <a:rPr sz="3600" spc="-5" dirty="0"/>
              <a:t>affecting</a:t>
            </a:r>
            <a:r>
              <a:rPr sz="3600" spc="-45" dirty="0"/>
              <a:t> </a:t>
            </a:r>
            <a:r>
              <a:rPr sz="3600" spc="-5" dirty="0"/>
              <a:t>atmospheric </a:t>
            </a:r>
            <a:r>
              <a:rPr sz="3600" spc="-985" dirty="0"/>
              <a:t> </a:t>
            </a:r>
            <a:r>
              <a:rPr sz="3600" spc="-5" dirty="0"/>
              <a:t>corrosion: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645729"/>
            <a:ext cx="8534400" cy="3618938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b="1" dirty="0">
                <a:latin typeface="Arial MT"/>
                <a:cs typeface="Arial MT"/>
              </a:rPr>
              <a:t>Type</a:t>
            </a:r>
            <a:r>
              <a:rPr sz="3000" b="1" spc="-15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of</a:t>
            </a:r>
            <a:r>
              <a:rPr sz="3000" b="1" spc="-15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metal</a:t>
            </a:r>
            <a:r>
              <a:rPr sz="3000" b="1" spc="-10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or</a:t>
            </a:r>
            <a:r>
              <a:rPr sz="3000" b="1" spc="-15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alloy</a:t>
            </a:r>
            <a:endParaRPr lang="en-US" sz="3000" b="1" spc="-5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19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b="1" dirty="0">
                <a:latin typeface="Arial MT"/>
                <a:cs typeface="Arial MT"/>
              </a:rPr>
              <a:t>Type </a:t>
            </a:r>
            <a:r>
              <a:rPr sz="3000" b="1" spc="-5" dirty="0">
                <a:latin typeface="Arial MT"/>
                <a:cs typeface="Arial MT"/>
              </a:rPr>
              <a:t>of atmosphere (dust, humidity, pollutant. </a:t>
            </a:r>
            <a:r>
              <a:rPr sz="3000" b="1" spc="-819" dirty="0">
                <a:latin typeface="Arial MT"/>
                <a:cs typeface="Arial MT"/>
              </a:rPr>
              <a:t> </a:t>
            </a:r>
            <a:r>
              <a:rPr sz="3000" b="1" dirty="0">
                <a:latin typeface="Arial MT"/>
                <a:cs typeface="Arial MT"/>
              </a:rPr>
              <a:t>Water</a:t>
            </a:r>
            <a:r>
              <a:rPr sz="3000" b="1" spc="-5" dirty="0">
                <a:latin typeface="Arial MT"/>
                <a:cs typeface="Arial MT"/>
              </a:rPr>
              <a:t> </a:t>
            </a:r>
            <a:r>
              <a:rPr sz="3000" b="1" dirty="0">
                <a:latin typeface="Arial MT"/>
                <a:cs typeface="Arial MT"/>
              </a:rPr>
              <a:t>vapor,</a:t>
            </a:r>
            <a:r>
              <a:rPr sz="3000" b="1" spc="-15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gases,…)</a:t>
            </a:r>
            <a:r>
              <a:rPr lang="en-US" sz="3000" b="1" spc="-5" dirty="0">
                <a:latin typeface="Arial MT"/>
                <a:cs typeface="Arial MT"/>
              </a:rPr>
              <a:t>to </a:t>
            </a:r>
            <a:r>
              <a:rPr lang="en-US" sz="3000" b="1" spc="-5" dirty="0" smtClean="0">
                <a:latin typeface="Arial MT"/>
                <a:cs typeface="Arial MT"/>
              </a:rPr>
              <a:t>occur </a:t>
            </a:r>
            <a:r>
              <a:rPr lang="en-US" sz="3000" b="1" spc="-5" dirty="0">
                <a:latin typeface="Arial MT"/>
                <a:cs typeface="Arial MT"/>
              </a:rPr>
              <a:t>humidity must be </a:t>
            </a:r>
            <a:r>
              <a:rPr lang="en-US" sz="3000" b="1" spc="-5" dirty="0">
                <a:latin typeface="Calibri" panose="020F0502020204030204" pitchFamily="34" charset="0"/>
                <a:cs typeface="Arial MT"/>
              </a:rPr>
              <a:t>˃60</a:t>
            </a:r>
            <a:endParaRPr sz="3000" b="1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Arial MT"/>
                <a:cs typeface="Arial MT"/>
              </a:rPr>
              <a:t>Temperature(</a:t>
            </a:r>
            <a:r>
              <a:rPr sz="3000" b="1" spc="-20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as</a:t>
            </a:r>
            <a:r>
              <a:rPr sz="3000" b="1" dirty="0">
                <a:latin typeface="Arial MT"/>
                <a:cs typeface="Arial MT"/>
              </a:rPr>
              <a:t> T</a:t>
            </a:r>
            <a:r>
              <a:rPr sz="3000" b="1" spc="5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increase</a:t>
            </a:r>
            <a:r>
              <a:rPr sz="3000" b="1" spc="-40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as</a:t>
            </a:r>
            <a:r>
              <a:rPr sz="3000" b="1" spc="-10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rate</a:t>
            </a:r>
            <a:r>
              <a:rPr sz="3000" b="1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increase)</a:t>
            </a:r>
            <a:endParaRPr sz="3000" b="1" dirty="0">
              <a:latin typeface="Arial MT"/>
              <a:cs typeface="Arial MT"/>
            </a:endParaRPr>
          </a:p>
          <a:p>
            <a:pPr marL="355600" marR="260350" indent="-342900">
              <a:lnSpc>
                <a:spcPct val="100000"/>
              </a:lnSpc>
              <a:spcBef>
                <a:spcPts val="72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b="1" dirty="0">
                <a:latin typeface="Arial MT"/>
                <a:cs typeface="Arial MT"/>
              </a:rPr>
              <a:t>Time:</a:t>
            </a:r>
            <a:r>
              <a:rPr sz="3000" b="1" spc="-10" dirty="0">
                <a:latin typeface="Arial MT"/>
                <a:cs typeface="Arial MT"/>
              </a:rPr>
              <a:t> </a:t>
            </a:r>
            <a:r>
              <a:rPr sz="3000" b="1" dirty="0">
                <a:latin typeface="Arial MT"/>
                <a:cs typeface="Arial MT"/>
              </a:rPr>
              <a:t>The</a:t>
            </a:r>
            <a:r>
              <a:rPr sz="3000" b="1" spc="-10" dirty="0">
                <a:latin typeface="Arial MT"/>
                <a:cs typeface="Arial MT"/>
              </a:rPr>
              <a:t> extent</a:t>
            </a:r>
            <a:r>
              <a:rPr sz="3000" b="1" spc="-15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of</a:t>
            </a:r>
            <a:r>
              <a:rPr sz="3000" b="1" spc="-15" dirty="0">
                <a:latin typeface="Arial MT"/>
                <a:cs typeface="Arial MT"/>
              </a:rPr>
              <a:t> </a:t>
            </a:r>
            <a:r>
              <a:rPr sz="3000" b="1" dirty="0">
                <a:latin typeface="Arial MT"/>
                <a:cs typeface="Arial MT"/>
              </a:rPr>
              <a:t>corrosion</a:t>
            </a:r>
            <a:r>
              <a:rPr sz="3000" b="1" spc="-30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increases</a:t>
            </a:r>
            <a:r>
              <a:rPr sz="3000" b="1" spc="-40" dirty="0">
                <a:latin typeface="Arial MT"/>
                <a:cs typeface="Arial MT"/>
              </a:rPr>
              <a:t> </a:t>
            </a:r>
            <a:r>
              <a:rPr sz="3000" b="1" dirty="0">
                <a:latin typeface="Arial MT"/>
                <a:cs typeface="Arial MT"/>
              </a:rPr>
              <a:t>with </a:t>
            </a:r>
            <a:r>
              <a:rPr sz="3000" b="1" spc="-819" dirty="0">
                <a:latin typeface="Arial MT"/>
                <a:cs typeface="Arial MT"/>
              </a:rPr>
              <a:t> </a:t>
            </a:r>
            <a:r>
              <a:rPr sz="3000" b="1" spc="-5" dirty="0">
                <a:latin typeface="Arial MT"/>
                <a:cs typeface="Arial MT"/>
              </a:rPr>
              <a:t>increased</a:t>
            </a:r>
            <a:r>
              <a:rPr sz="3000" b="1" spc="-35" dirty="0">
                <a:latin typeface="Arial MT"/>
                <a:cs typeface="Arial MT"/>
              </a:rPr>
              <a:t> </a:t>
            </a:r>
            <a:r>
              <a:rPr sz="3000" b="1" dirty="0">
                <a:latin typeface="Arial MT"/>
                <a:cs typeface="Arial MT"/>
              </a:rPr>
              <a:t>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057400"/>
            <a:ext cx="8608060" cy="248080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  <a:buClr>
                <a:srgbClr val="330066"/>
              </a:buClr>
              <a:buSzPct val="68750"/>
              <a:tabLst>
                <a:tab pos="354965" algn="l"/>
                <a:tab pos="355600" algn="l"/>
              </a:tabLst>
            </a:pPr>
            <a:r>
              <a:rPr sz="3600" spc="-5" dirty="0">
                <a:solidFill>
                  <a:srgbClr val="FF0000"/>
                </a:solidFill>
                <a:latin typeface="Arial MT"/>
                <a:cs typeface="Arial MT"/>
              </a:rPr>
              <a:t>Surface</a:t>
            </a:r>
            <a:r>
              <a:rPr sz="36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 MT"/>
                <a:cs typeface="Arial MT"/>
              </a:rPr>
              <a:t>Condition:</a:t>
            </a:r>
            <a:endParaRPr sz="36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704850" lvl="1" indent="-348615">
              <a:lnSpc>
                <a:spcPct val="100000"/>
              </a:lnSpc>
              <a:spcBef>
                <a:spcPts val="660"/>
              </a:spcBef>
              <a:buClr>
                <a:srgbClr val="669999"/>
              </a:buClr>
              <a:buSzPct val="69642"/>
              <a:buFont typeface="Wingdings"/>
              <a:buChar char=""/>
              <a:tabLst>
                <a:tab pos="704215" algn="l"/>
                <a:tab pos="705485" algn="l"/>
              </a:tabLst>
            </a:pPr>
            <a:r>
              <a:rPr sz="3600" spc="-5" dirty="0">
                <a:solidFill>
                  <a:srgbClr val="FF0000"/>
                </a:solidFill>
                <a:latin typeface="Arial MT"/>
                <a:cs typeface="Arial MT"/>
              </a:rPr>
              <a:t>more</a:t>
            </a:r>
            <a:r>
              <a:rPr sz="36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MT"/>
                <a:cs typeface="Arial MT"/>
              </a:rPr>
              <a:t>roughness</a:t>
            </a:r>
            <a:r>
              <a:rPr sz="3600" spc="-5" dirty="0">
                <a:latin typeface="Arial MT"/>
                <a:cs typeface="Arial MT"/>
              </a:rPr>
              <a:t>,</a:t>
            </a:r>
            <a:r>
              <a:rPr sz="3600" spc="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more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corrosion</a:t>
            </a:r>
            <a:endParaRPr sz="3600" dirty="0">
              <a:latin typeface="Arial MT"/>
              <a:cs typeface="Arial MT"/>
            </a:endParaRPr>
          </a:p>
          <a:p>
            <a:pPr marL="704850" marR="5080" lvl="1" indent="-347980">
              <a:lnSpc>
                <a:spcPct val="100000"/>
              </a:lnSpc>
              <a:spcBef>
                <a:spcPts val="670"/>
              </a:spcBef>
              <a:buClr>
                <a:srgbClr val="669999"/>
              </a:buClr>
              <a:buSzPct val="69642"/>
              <a:buFont typeface="Wingdings"/>
              <a:buChar char=""/>
              <a:tabLst>
                <a:tab pos="704215" algn="l"/>
                <a:tab pos="705485" algn="l"/>
              </a:tabLst>
            </a:pPr>
            <a:r>
              <a:rPr sz="3600" spc="-5" dirty="0">
                <a:latin typeface="Arial MT"/>
                <a:cs typeface="Arial MT"/>
              </a:rPr>
              <a:t>The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MT"/>
                <a:cs typeface="Arial MT"/>
              </a:rPr>
              <a:t>presence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of</a:t>
            </a:r>
            <a:r>
              <a:rPr sz="360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foreign</a:t>
            </a:r>
            <a:r>
              <a:rPr sz="3600" spc="1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matter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influence</a:t>
            </a:r>
            <a:r>
              <a:rPr sz="3600" spc="20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the </a:t>
            </a:r>
            <a:r>
              <a:rPr sz="3600" spc="-765" dirty="0">
                <a:latin typeface="Arial MT"/>
                <a:cs typeface="Arial MT"/>
              </a:rPr>
              <a:t> </a:t>
            </a:r>
            <a:r>
              <a:rPr sz="3600" spc="-5" dirty="0">
                <a:latin typeface="Arial MT"/>
                <a:cs typeface="Arial MT"/>
              </a:rPr>
              <a:t>speed</a:t>
            </a:r>
            <a:r>
              <a:rPr sz="3600" spc="-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of </a:t>
            </a:r>
            <a:r>
              <a:rPr sz="3600" spc="-5" dirty="0">
                <a:latin typeface="Arial MT"/>
                <a:cs typeface="Arial MT"/>
              </a:rPr>
              <a:t>corrosion</a:t>
            </a:r>
            <a:endParaRPr sz="3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716026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dirty="0">
                <a:solidFill>
                  <a:srgbClr val="FF0000"/>
                </a:solidFill>
              </a:rPr>
              <a:t>Galvanic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300" y="1592546"/>
            <a:ext cx="8118475" cy="242758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81000" marR="459740" indent="-342900" algn="just">
              <a:lnSpc>
                <a:spcPts val="2590"/>
              </a:lnSpc>
              <a:spcBef>
                <a:spcPts val="430"/>
              </a:spcBef>
            </a:pPr>
            <a:r>
              <a:rPr sz="2400" spc="-5" dirty="0">
                <a:latin typeface="Arial MT"/>
                <a:cs typeface="Arial MT"/>
              </a:rPr>
              <a:t>Take place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due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contact </a:t>
            </a:r>
            <a:r>
              <a:rPr sz="2400" spc="-5" dirty="0">
                <a:latin typeface="Arial MT"/>
                <a:cs typeface="Arial MT"/>
              </a:rPr>
              <a:t>between bimetallic couple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exposed </a:t>
            </a:r>
            <a:r>
              <a:rPr sz="2400" dirty="0">
                <a:latin typeface="Arial MT"/>
                <a:cs typeface="Arial MT"/>
              </a:rPr>
              <a:t>to the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same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environment</a:t>
            </a:r>
            <a:r>
              <a:rPr sz="2400" spc="-5" dirty="0">
                <a:latin typeface="Arial MT"/>
                <a:cs typeface="Arial MT"/>
              </a:rPr>
              <a:t> due </a:t>
            </a:r>
            <a:r>
              <a:rPr sz="2400" dirty="0">
                <a:latin typeface="Arial MT"/>
                <a:cs typeface="Arial MT"/>
              </a:rPr>
              <a:t>to the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potential </a:t>
            </a:r>
            <a:r>
              <a:rPr sz="2400" spc="-6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difference.</a:t>
            </a:r>
            <a:endParaRPr sz="24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40"/>
              </a:spcBef>
            </a:pP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Mechanism</a:t>
            </a:r>
            <a:r>
              <a:rPr sz="32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galvanic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corrosion:</a:t>
            </a:r>
            <a:endParaRPr sz="3200" b="1" u="sng" dirty="0">
              <a:latin typeface="Arial"/>
              <a:cs typeface="Arial"/>
            </a:endParaRPr>
          </a:p>
          <a:p>
            <a:pPr marL="426720" marR="65405" indent="-426720" algn="r">
              <a:lnSpc>
                <a:spcPct val="100000"/>
              </a:lnSpc>
              <a:spcBef>
                <a:spcPts val="58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426720" algn="l"/>
                <a:tab pos="427355" algn="l"/>
              </a:tabLst>
            </a:pPr>
            <a:r>
              <a:rPr sz="2400" spc="-5" dirty="0">
                <a:latin typeface="Arial MT"/>
                <a:cs typeface="Arial MT"/>
              </a:rPr>
              <a:t>For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two</a:t>
            </a:r>
            <a:r>
              <a:rPr sz="2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different</a:t>
            </a:r>
            <a:r>
              <a:rPr sz="2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metals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2400" baseline="-20833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2400" spc="315" baseline="-20833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2400" baseline="-20833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r>
              <a:rPr sz="2400" spc="307" baseline="-2083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when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exposed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</a:p>
          <a:p>
            <a:pPr marR="30480" algn="r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same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corrosive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environment</a:t>
            </a:r>
            <a:r>
              <a:rPr sz="2400" spc="-5" dirty="0">
                <a:latin typeface="Arial MT"/>
                <a:cs typeface="Arial MT"/>
              </a:rPr>
              <a:t>,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if </a:t>
            </a:r>
            <a:r>
              <a:rPr sz="2400" spc="5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2400" spc="7" baseline="-20833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r>
              <a:rPr sz="2400" spc="322" baseline="-20833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more</a:t>
            </a:r>
            <a:r>
              <a:rPr sz="2400" spc="-5" dirty="0">
                <a:solidFill>
                  <a:srgbClr val="FF0000"/>
                </a:solidFill>
                <a:latin typeface="Arial MT"/>
                <a:cs typeface="Arial MT"/>
              </a:rPr>
              <a:t> active </a:t>
            </a:r>
            <a:r>
              <a:rPr sz="2400" spc="-5" dirty="0">
                <a:latin typeface="Arial MT"/>
                <a:cs typeface="Arial MT"/>
              </a:rPr>
              <a:t>than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M</a:t>
            </a:r>
            <a:r>
              <a:rPr sz="2400" baseline="-20833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10182" y="4630369"/>
            <a:ext cx="443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M</a:t>
            </a:r>
            <a:r>
              <a:rPr sz="2400" baseline="-20833" dirty="0">
                <a:latin typeface="Arial MT"/>
                <a:cs typeface="Arial MT"/>
              </a:rPr>
              <a:t>1</a:t>
            </a:r>
            <a:endParaRPr sz="2400" baseline="-20833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0481" y="4630369"/>
            <a:ext cx="443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M</a:t>
            </a:r>
            <a:r>
              <a:rPr sz="2400" baseline="-20833" dirty="0">
                <a:latin typeface="Arial MT"/>
                <a:cs typeface="Arial MT"/>
              </a:rPr>
              <a:t>2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54047" y="4038600"/>
            <a:ext cx="4359145" cy="2633599"/>
            <a:chOff x="2143125" y="4224401"/>
            <a:chExt cx="4429125" cy="1919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4224401"/>
              <a:ext cx="4214876" cy="19192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43125" y="4806187"/>
              <a:ext cx="4429125" cy="104775"/>
            </a:xfrm>
            <a:custGeom>
              <a:avLst/>
              <a:gdLst/>
              <a:ahLst/>
              <a:cxnLst/>
              <a:rect l="l" t="t" r="r" b="b"/>
              <a:pathLst>
                <a:path w="4429125" h="104775">
                  <a:moveTo>
                    <a:pt x="846315" y="59436"/>
                  </a:moveTo>
                  <a:lnTo>
                    <a:pt x="844677" y="59436"/>
                  </a:lnTo>
                  <a:lnTo>
                    <a:pt x="821156" y="59436"/>
                  </a:lnTo>
                  <a:lnTo>
                    <a:pt x="762127" y="93726"/>
                  </a:lnTo>
                  <a:lnTo>
                    <a:pt x="761111" y="97536"/>
                  </a:lnTo>
                  <a:lnTo>
                    <a:pt x="764667" y="103632"/>
                  </a:lnTo>
                  <a:lnTo>
                    <a:pt x="768604" y="104648"/>
                  </a:lnTo>
                  <a:lnTo>
                    <a:pt x="771525" y="102870"/>
                  </a:lnTo>
                  <a:lnTo>
                    <a:pt x="846315" y="59436"/>
                  </a:lnTo>
                  <a:close/>
                </a:path>
                <a:path w="4429125" h="104775">
                  <a:moveTo>
                    <a:pt x="857250" y="53086"/>
                  </a:moveTo>
                  <a:lnTo>
                    <a:pt x="768731" y="1270"/>
                  </a:lnTo>
                  <a:lnTo>
                    <a:pt x="764794" y="2286"/>
                  </a:lnTo>
                  <a:lnTo>
                    <a:pt x="763016" y="5334"/>
                  </a:lnTo>
                  <a:lnTo>
                    <a:pt x="761365" y="8382"/>
                  </a:lnTo>
                  <a:lnTo>
                    <a:pt x="762381" y="12192"/>
                  </a:lnTo>
                  <a:lnTo>
                    <a:pt x="765302" y="13970"/>
                  </a:lnTo>
                  <a:lnTo>
                    <a:pt x="821232" y="46697"/>
                  </a:lnTo>
                  <a:lnTo>
                    <a:pt x="0" y="45212"/>
                  </a:lnTo>
                  <a:lnTo>
                    <a:pt x="0" y="57912"/>
                  </a:lnTo>
                  <a:lnTo>
                    <a:pt x="821232" y="59397"/>
                  </a:lnTo>
                  <a:lnTo>
                    <a:pt x="844677" y="59436"/>
                  </a:lnTo>
                  <a:lnTo>
                    <a:pt x="846378" y="59397"/>
                  </a:lnTo>
                  <a:lnTo>
                    <a:pt x="857250" y="53086"/>
                  </a:lnTo>
                  <a:close/>
                </a:path>
                <a:path w="4429125" h="104775">
                  <a:moveTo>
                    <a:pt x="4429125" y="46863"/>
                  </a:moveTo>
                  <a:lnTo>
                    <a:pt x="3536480" y="45262"/>
                  </a:lnTo>
                  <a:lnTo>
                    <a:pt x="3525596" y="51587"/>
                  </a:lnTo>
                  <a:lnTo>
                    <a:pt x="3535019" y="46101"/>
                  </a:lnTo>
                  <a:lnTo>
                    <a:pt x="3536480" y="45262"/>
                  </a:lnTo>
                  <a:lnTo>
                    <a:pt x="3592449" y="12700"/>
                  </a:lnTo>
                  <a:lnTo>
                    <a:pt x="3595497" y="11049"/>
                  </a:lnTo>
                  <a:lnTo>
                    <a:pt x="3596513" y="7112"/>
                  </a:lnTo>
                  <a:lnTo>
                    <a:pt x="3592957" y="1016"/>
                  </a:lnTo>
                  <a:lnTo>
                    <a:pt x="3589147" y="0"/>
                  </a:lnTo>
                  <a:lnTo>
                    <a:pt x="3500374" y="51562"/>
                  </a:lnTo>
                  <a:lnTo>
                    <a:pt x="3585972" y="101600"/>
                  </a:lnTo>
                  <a:lnTo>
                    <a:pt x="3588893" y="103378"/>
                  </a:lnTo>
                  <a:lnTo>
                    <a:pt x="3592830" y="102362"/>
                  </a:lnTo>
                  <a:lnTo>
                    <a:pt x="3594608" y="99314"/>
                  </a:lnTo>
                  <a:lnTo>
                    <a:pt x="3596386" y="96393"/>
                  </a:lnTo>
                  <a:lnTo>
                    <a:pt x="3595370" y="92456"/>
                  </a:lnTo>
                  <a:lnTo>
                    <a:pt x="3536480" y="57962"/>
                  </a:lnTo>
                  <a:lnTo>
                    <a:pt x="4429125" y="59563"/>
                  </a:lnTo>
                  <a:lnTo>
                    <a:pt x="4429125" y="468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715517"/>
            <a:ext cx="8763000" cy="480259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83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431165" algn="l"/>
                <a:tab pos="431800" algn="l"/>
              </a:tabLst>
            </a:pPr>
            <a:r>
              <a:rPr sz="3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Anodic</a:t>
            </a:r>
            <a:r>
              <a:rPr sz="30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88900" marR="1285240">
              <a:lnSpc>
                <a:spcPct val="119700"/>
              </a:lnSpc>
              <a:spcBef>
                <a:spcPts val="25"/>
              </a:spcBef>
              <a:tabLst>
                <a:tab pos="3181350" algn="l"/>
              </a:tabLst>
            </a:pPr>
            <a:r>
              <a:rPr sz="3000" dirty="0">
                <a:latin typeface="Arial MT"/>
                <a:cs typeface="Arial MT"/>
              </a:rPr>
              <a:t>M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Symbol"/>
                <a:cs typeface="Symbol"/>
              </a:rPr>
              <a:t>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 MT"/>
                <a:cs typeface="Arial MT"/>
              </a:rPr>
              <a:t>M </a:t>
            </a:r>
            <a:r>
              <a:rPr sz="3000" baseline="25000" dirty="0">
                <a:latin typeface="Arial MT"/>
                <a:cs typeface="Arial MT"/>
              </a:rPr>
              <a:t>n+</a:t>
            </a:r>
            <a:r>
              <a:rPr sz="3000" spc="397" baseline="250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 n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3000" baseline="25000" dirty="0">
                <a:latin typeface="Arial MT"/>
                <a:cs typeface="Arial MT"/>
              </a:rPr>
              <a:t>-	</a:t>
            </a:r>
            <a:r>
              <a:rPr sz="3000" spc="-5" dirty="0">
                <a:latin typeface="Arial MT"/>
                <a:cs typeface="Arial MT"/>
              </a:rPr>
              <a:t>(n=1,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2,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3,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…)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Anodic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metal will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corroded</a:t>
            </a:r>
            <a:r>
              <a:rPr sz="3000" dirty="0" smtClean="0">
                <a:latin typeface="Arial MT"/>
                <a:cs typeface="Arial MT"/>
              </a:rPr>
              <a:t>.</a:t>
            </a:r>
            <a:endParaRPr sz="4350" dirty="0">
              <a:latin typeface="Arial MT"/>
              <a:cs typeface="Arial MT"/>
            </a:endParaRPr>
          </a:p>
          <a:p>
            <a:pPr marL="431800" indent="-342900"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431165" algn="l"/>
                <a:tab pos="431800" algn="l"/>
              </a:tabLst>
            </a:pPr>
            <a:r>
              <a:rPr sz="3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Cathodic</a:t>
            </a:r>
            <a:r>
              <a:rPr sz="3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reaction:</a:t>
            </a:r>
            <a:endParaRPr sz="3000" u="sng" dirty="0">
              <a:latin typeface="Arial"/>
              <a:cs typeface="Arial"/>
            </a:endParaRPr>
          </a:p>
          <a:p>
            <a:pPr marL="431800" marR="1163320" indent="-342900">
              <a:lnSpc>
                <a:spcPct val="100299"/>
              </a:lnSpc>
              <a:spcBef>
                <a:spcPts val="705"/>
              </a:spcBef>
            </a:pP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strong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acidic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medium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lang="en-US" sz="3000" spc="-40" dirty="0">
                <a:latin typeface="Arial MT"/>
                <a:cs typeface="Arial MT"/>
              </a:rPr>
              <a:t>      </a:t>
            </a:r>
            <a:r>
              <a:rPr sz="3000" dirty="0">
                <a:latin typeface="Arial MT"/>
                <a:cs typeface="Arial MT"/>
              </a:rPr>
              <a:t>(pH&lt;4)</a:t>
            </a:r>
            <a:r>
              <a:rPr lang="en-US" sz="3000" dirty="0">
                <a:latin typeface="Arial MT"/>
                <a:cs typeface="Arial MT"/>
              </a:rPr>
              <a:t> </a:t>
            </a:r>
          </a:p>
          <a:p>
            <a:pPr marL="431800" marR="1163320" indent="-342900">
              <a:lnSpc>
                <a:spcPct val="100299"/>
              </a:lnSpc>
              <a:spcBef>
                <a:spcPts val="705"/>
              </a:spcBef>
            </a:pPr>
            <a:r>
              <a:rPr lang="en-US" sz="3000" dirty="0">
                <a:latin typeface="Arial MT"/>
                <a:cs typeface="Arial MT"/>
              </a:rPr>
              <a:t> hydrogen evaluation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2H</a:t>
            </a:r>
            <a:r>
              <a:rPr sz="3000" spc="-290" dirty="0">
                <a:latin typeface="Arial MT"/>
                <a:cs typeface="Arial MT"/>
              </a:rPr>
              <a:t> </a:t>
            </a:r>
            <a:r>
              <a:rPr sz="3000" baseline="25000" dirty="0">
                <a:latin typeface="Arial MT"/>
                <a:cs typeface="Arial MT"/>
              </a:rPr>
              <a:t>+</a:t>
            </a:r>
            <a:r>
              <a:rPr sz="3000" spc="397" baseline="250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2e</a:t>
            </a:r>
            <a:r>
              <a:rPr sz="3000" baseline="25000" dirty="0">
                <a:latin typeface="Arial MT"/>
                <a:cs typeface="Arial MT"/>
              </a:rPr>
              <a:t>-</a:t>
            </a:r>
            <a:r>
              <a:rPr sz="3000" spc="397" baseline="25000" dirty="0">
                <a:latin typeface="Arial MT"/>
                <a:cs typeface="Arial MT"/>
              </a:rPr>
              <a:t> </a:t>
            </a:r>
            <a:r>
              <a:rPr sz="3000" dirty="0">
                <a:latin typeface="Symbol"/>
                <a:cs typeface="Symbol"/>
              </a:rPr>
              <a:t></a:t>
            </a:r>
            <a:r>
              <a:rPr sz="3000" spc="9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Arial MT"/>
                <a:cs typeface="Arial MT"/>
              </a:rPr>
              <a:t>H</a:t>
            </a:r>
            <a:r>
              <a:rPr sz="3000" baseline="-20833" dirty="0">
                <a:latin typeface="Arial MT"/>
                <a:cs typeface="Arial MT"/>
              </a:rPr>
              <a:t>2</a:t>
            </a:r>
            <a:r>
              <a:rPr lang="en-US" sz="3000" baseline="-20833" dirty="0">
                <a:latin typeface="Arial MT"/>
                <a:cs typeface="Arial MT"/>
              </a:rPr>
              <a:t>  </a:t>
            </a:r>
            <a:endParaRPr sz="3000" baseline="-20833" dirty="0">
              <a:latin typeface="Arial MT"/>
              <a:cs typeface="Arial MT"/>
            </a:endParaRP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sz="3000" dirty="0">
                <a:latin typeface="Arial MT"/>
                <a:cs typeface="Arial MT"/>
              </a:rPr>
              <a:t>For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neutral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basic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medium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lang="en-US" sz="3000" spc="-40" dirty="0">
                <a:latin typeface="Arial MT"/>
                <a:cs typeface="Arial MT"/>
              </a:rPr>
              <a:t>   </a:t>
            </a:r>
            <a:r>
              <a:rPr sz="3000" dirty="0">
                <a:latin typeface="Arial MT"/>
                <a:cs typeface="Arial MT"/>
              </a:rPr>
              <a:t>(pH=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4-10) </a:t>
            </a:r>
            <a:r>
              <a:rPr sz="3000" spc="-815" dirty="0">
                <a:latin typeface="Arial MT"/>
                <a:cs typeface="Arial MT"/>
              </a:rPr>
              <a:t> </a:t>
            </a:r>
            <a:endParaRPr lang="en-US" sz="3000" spc="-815" dirty="0">
              <a:latin typeface="Arial MT"/>
              <a:cs typeface="Arial MT"/>
            </a:endParaRP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sz="3000" spc="-5" dirty="0">
                <a:latin typeface="Arial MT"/>
                <a:cs typeface="Arial MT"/>
              </a:rPr>
              <a:t>1/2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</a:t>
            </a:r>
            <a:r>
              <a:rPr sz="3000" spc="-7" baseline="-20833" dirty="0">
                <a:latin typeface="Arial MT"/>
                <a:cs typeface="Arial MT"/>
              </a:rPr>
              <a:t>2</a:t>
            </a:r>
            <a:r>
              <a:rPr sz="3000" spc="427" baseline="-20833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</a:t>
            </a:r>
            <a:r>
              <a:rPr sz="3000" baseline="-20833" dirty="0">
                <a:latin typeface="Arial MT"/>
                <a:cs typeface="Arial MT"/>
              </a:rPr>
              <a:t>2</a:t>
            </a:r>
            <a:r>
              <a:rPr sz="3000" dirty="0">
                <a:latin typeface="Arial MT"/>
                <a:cs typeface="Arial MT"/>
              </a:rPr>
              <a:t>O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 </a:t>
            </a:r>
            <a:r>
              <a:rPr sz="3000" spc="-5" dirty="0">
                <a:latin typeface="Arial MT"/>
                <a:cs typeface="Arial MT"/>
              </a:rPr>
              <a:t>2e</a:t>
            </a:r>
            <a:r>
              <a:rPr sz="3000" spc="-7" baseline="25000" dirty="0">
                <a:latin typeface="Arial MT"/>
                <a:cs typeface="Arial MT"/>
              </a:rPr>
              <a:t>-</a:t>
            </a:r>
            <a:r>
              <a:rPr sz="3000" spc="397" baseline="25000" dirty="0">
                <a:latin typeface="Arial MT"/>
                <a:cs typeface="Arial MT"/>
              </a:rPr>
              <a:t> </a:t>
            </a:r>
            <a:r>
              <a:rPr sz="3000" dirty="0">
                <a:latin typeface="Symbol"/>
                <a:cs typeface="Symbol"/>
              </a:rPr>
              <a:t></a:t>
            </a:r>
            <a:r>
              <a:rPr sz="3000" spc="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 MT"/>
                <a:cs typeface="Arial MT"/>
              </a:rPr>
              <a:t>2OH</a:t>
            </a:r>
            <a:r>
              <a:rPr sz="3000" spc="-7" baseline="25000" dirty="0">
                <a:latin typeface="Arial MT"/>
                <a:cs typeface="Arial MT"/>
              </a:rPr>
              <a:t>-</a:t>
            </a:r>
            <a:endParaRPr lang="en-US" sz="3000" spc="-7" baseline="25000" dirty="0">
              <a:latin typeface="Arial MT"/>
              <a:cs typeface="Arial MT"/>
            </a:endParaRP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lang="en-US" sz="3000" spc="-7" baseline="25000" dirty="0" smtClean="0">
                <a:latin typeface="Arial MT"/>
                <a:cs typeface="Arial MT"/>
              </a:rPr>
              <a:t>						-----------------</a:t>
            </a:r>
            <a:r>
              <a:rPr lang="en-US" sz="3600" b="1" spc="-7" baseline="25000" dirty="0">
                <a:solidFill>
                  <a:srgbClr val="0070C0"/>
                </a:solidFill>
                <a:latin typeface="Arial MT"/>
                <a:cs typeface="Arial MT"/>
              </a:rPr>
              <a:t>oxygen reduction</a:t>
            </a:r>
            <a:endParaRPr sz="3600" b="1" baseline="25000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BA8EA-6583-D648-69F6-220DB031E111}"/>
              </a:ext>
            </a:extLst>
          </p:cNvPr>
          <p:cNvSpPr txBox="1"/>
          <p:nvPr/>
        </p:nvSpPr>
        <p:spPr>
          <a:xfrm>
            <a:off x="228600" y="1143000"/>
            <a:ext cx="8686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Galvanic corrosion type</a:t>
            </a:r>
            <a:endParaRPr lang="en-US" sz="4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Dissimilar Metal corrosion</a:t>
            </a:r>
            <a:r>
              <a:rPr lang="ar-EG" sz="4000" b="1" dirty="0">
                <a:solidFill>
                  <a:srgbClr val="FF0000"/>
                </a:solidFill>
              </a:rPr>
              <a:t>تأكل المعادن الغير </a:t>
            </a:r>
            <a:r>
              <a:rPr lang="ar-EG" sz="4000" b="1" dirty="0" smtClean="0">
                <a:solidFill>
                  <a:srgbClr val="FF0000"/>
                </a:solidFill>
              </a:rPr>
              <a:t>متماثلة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Differential aeration(oxygenation corrosion)</a:t>
            </a:r>
            <a:r>
              <a:rPr lang="ar-EG" sz="4000" b="1" dirty="0">
                <a:solidFill>
                  <a:srgbClr val="FF0000"/>
                </a:solidFill>
              </a:rPr>
              <a:t>خلايل فرق التهويه تركيز الاوكسجين</a:t>
            </a:r>
            <a:endParaRPr lang="en-US" sz="4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Differential</a:t>
            </a:r>
            <a:r>
              <a:rPr lang="ar-EG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>
                <a:solidFill>
                  <a:srgbClr val="FF0000"/>
                </a:solidFill>
              </a:rPr>
              <a:t> stress or strain corrosion</a:t>
            </a:r>
            <a:r>
              <a:rPr lang="ar-EG" sz="4000" b="1" dirty="0">
                <a:solidFill>
                  <a:srgbClr val="FF0000"/>
                </a:solidFill>
              </a:rPr>
              <a:t> تأكل أو خلايا فرق الأجهاد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9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7BE46F-4B24-2BF1-7D29-F7D9860A18EE}"/>
              </a:ext>
            </a:extLst>
          </p:cNvPr>
          <p:cNvSpPr txBox="1"/>
          <p:nvPr/>
        </p:nvSpPr>
        <p:spPr>
          <a:xfrm>
            <a:off x="304800" y="685800"/>
            <a:ext cx="8839200" cy="645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/>
              <a:t>Dissimilar Metal corrosion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r>
              <a:rPr lang="en-US" sz="2000" b="1" dirty="0"/>
              <a:t>Different metal become in contact in presence of </a:t>
            </a:r>
            <a:r>
              <a:rPr lang="en-US" sz="2000" b="1" dirty="0" smtClean="0"/>
              <a:t>electrolyte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More active metal </a:t>
            </a:r>
            <a:r>
              <a:rPr lang="en-US" sz="2000" b="1" dirty="0" smtClean="0">
                <a:solidFill>
                  <a:srgbClr val="FF0000"/>
                </a:solidFill>
              </a:rPr>
              <a:t>/less </a:t>
            </a:r>
            <a:r>
              <a:rPr lang="en-US" sz="2000" b="1" dirty="0" err="1">
                <a:solidFill>
                  <a:srgbClr val="FF0000"/>
                </a:solidFill>
              </a:rPr>
              <a:t>nobel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/losses </a:t>
            </a:r>
            <a:r>
              <a:rPr lang="en-US" sz="2000" b="1" dirty="0">
                <a:solidFill>
                  <a:srgbClr val="FF0000"/>
                </a:solidFill>
              </a:rPr>
              <a:t>electron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(anode)  </a:t>
            </a:r>
            <a:r>
              <a:rPr lang="en-US" sz="2000" b="1" dirty="0">
                <a:solidFill>
                  <a:srgbClr val="FF0000"/>
                </a:solidFill>
              </a:rPr>
              <a:t>corroded –</a:t>
            </a:r>
            <a:r>
              <a:rPr lang="en-US" sz="2000" b="1" dirty="0" err="1">
                <a:solidFill>
                  <a:srgbClr val="FF0000"/>
                </a:solidFill>
              </a:rPr>
              <a:t>ve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nobel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less active                                      cathode     +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/>
          </a:p>
          <a:p>
            <a:endParaRPr lang="en-US" sz="2000" b="1" dirty="0"/>
          </a:p>
          <a:p>
            <a:pPr algn="ctr"/>
            <a:r>
              <a:rPr lang="en-US" sz="2000" b="1" dirty="0"/>
              <a:t>Anod</a:t>
            </a:r>
            <a:r>
              <a:rPr lang="en-US" sz="2800" b="1" dirty="0"/>
              <a:t>/electrolyte/cathode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Cell reaction </a:t>
            </a:r>
          </a:p>
          <a:p>
            <a:r>
              <a:rPr lang="en-US" sz="2800" b="1" dirty="0"/>
              <a:t>Anode –</a:t>
            </a:r>
            <a:r>
              <a:rPr lang="en-US" sz="2800" b="1" dirty="0" err="1"/>
              <a:t>ve</a:t>
            </a:r>
            <a:endParaRPr lang="en-US" sz="2800" b="1" dirty="0"/>
          </a:p>
          <a:p>
            <a:pPr marL="88900" marR="1285240">
              <a:lnSpc>
                <a:spcPct val="119700"/>
              </a:lnSpc>
              <a:spcBef>
                <a:spcPts val="25"/>
              </a:spcBef>
              <a:tabLst>
                <a:tab pos="3181350" algn="l"/>
              </a:tabLst>
            </a:pPr>
            <a:r>
              <a:rPr lang="en-US" sz="2800" dirty="0">
                <a:latin typeface="Arial MT"/>
                <a:cs typeface="Arial MT"/>
              </a:rPr>
              <a:t>M</a:t>
            </a:r>
            <a:r>
              <a:rPr lang="en-US" sz="2800" spc="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Symbol"/>
                <a:cs typeface="Symbol"/>
              </a:rPr>
              <a:t></a:t>
            </a:r>
            <a:r>
              <a:rPr lang="en-US" sz="2800" spc="9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Arial MT"/>
                <a:cs typeface="Arial MT"/>
              </a:rPr>
              <a:t>M </a:t>
            </a:r>
            <a:r>
              <a:rPr lang="en-US" sz="2800" baseline="25000" dirty="0">
                <a:latin typeface="Arial MT"/>
                <a:cs typeface="Arial MT"/>
              </a:rPr>
              <a:t>n+</a:t>
            </a:r>
            <a:r>
              <a:rPr lang="en-US" sz="2800" spc="397" baseline="2500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+ ne</a:t>
            </a:r>
            <a:r>
              <a:rPr lang="en-US" sz="2800" baseline="25000" dirty="0">
                <a:latin typeface="Arial MT"/>
                <a:cs typeface="Arial MT"/>
              </a:rPr>
              <a:t>-	</a:t>
            </a:r>
            <a:r>
              <a:rPr lang="en-US" sz="2800" spc="-5" dirty="0">
                <a:latin typeface="Arial MT"/>
                <a:cs typeface="Arial MT"/>
              </a:rPr>
              <a:t>(n=1,</a:t>
            </a:r>
            <a:r>
              <a:rPr lang="en-US" sz="2800" spc="-2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2,</a:t>
            </a:r>
            <a:r>
              <a:rPr lang="en-US" sz="2800" spc="-25" dirty="0">
                <a:latin typeface="Arial MT"/>
                <a:cs typeface="Arial MT"/>
              </a:rPr>
              <a:t> </a:t>
            </a:r>
            <a:r>
              <a:rPr lang="en-US" sz="2800" spc="-5" dirty="0">
                <a:latin typeface="Arial MT"/>
                <a:cs typeface="Arial MT"/>
              </a:rPr>
              <a:t>3,</a:t>
            </a:r>
            <a:r>
              <a:rPr lang="en-US" sz="2800" spc="-25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…) </a:t>
            </a:r>
            <a:r>
              <a:rPr lang="en-US" sz="2800" spc="-819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Anodic</a:t>
            </a:r>
            <a:r>
              <a:rPr lang="en-US" sz="2800" spc="-40" dirty="0">
                <a:latin typeface="Arial MT"/>
                <a:cs typeface="Arial MT"/>
              </a:rPr>
              <a:t> </a:t>
            </a:r>
            <a:r>
              <a:rPr lang="en-US" sz="2800" spc="-5" dirty="0">
                <a:latin typeface="Arial MT"/>
                <a:cs typeface="Arial MT"/>
              </a:rPr>
              <a:t>metal will</a:t>
            </a:r>
            <a:r>
              <a:rPr lang="en-US" sz="2800" spc="-10" dirty="0">
                <a:latin typeface="Arial MT"/>
                <a:cs typeface="Arial MT"/>
              </a:rPr>
              <a:t> </a:t>
            </a:r>
            <a:r>
              <a:rPr lang="en-US" sz="2800" spc="-5" dirty="0">
                <a:latin typeface="Arial MT"/>
                <a:cs typeface="Arial MT"/>
              </a:rPr>
              <a:t>be</a:t>
            </a:r>
            <a:r>
              <a:rPr lang="en-US" sz="2800" spc="-50" dirty="0">
                <a:latin typeface="Arial MT"/>
                <a:cs typeface="Arial MT"/>
              </a:rPr>
              <a:t> </a:t>
            </a:r>
            <a:r>
              <a:rPr lang="en-US" sz="2800" dirty="0">
                <a:latin typeface="Arial MT"/>
                <a:cs typeface="Arial MT"/>
              </a:rPr>
              <a:t>corroded.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9A3CE376-D533-E4F3-D3FA-03D0F58564E4}"/>
              </a:ext>
            </a:extLst>
          </p:cNvPr>
          <p:cNvSpPr/>
          <p:nvPr/>
        </p:nvSpPr>
        <p:spPr>
          <a:xfrm>
            <a:off x="5486400" y="25908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4EAA0BF8-1CBC-382F-FF79-6890FB82F538}"/>
              </a:ext>
            </a:extLst>
          </p:cNvPr>
          <p:cNvSpPr/>
          <p:nvPr/>
        </p:nvSpPr>
        <p:spPr>
          <a:xfrm>
            <a:off x="3200400" y="3200400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6794"/>
            <a:ext cx="55943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0" spc="-5" dirty="0"/>
              <a:t>Application</a:t>
            </a:r>
            <a:r>
              <a:rPr sz="2800" b="0" spc="15" dirty="0"/>
              <a:t> </a:t>
            </a:r>
            <a:r>
              <a:rPr sz="2800" b="0" dirty="0"/>
              <a:t>on</a:t>
            </a:r>
            <a:r>
              <a:rPr sz="2800" b="0" spc="-20" dirty="0"/>
              <a:t> </a:t>
            </a:r>
            <a:r>
              <a:rPr sz="2800" b="0" dirty="0"/>
              <a:t>galvanic </a:t>
            </a:r>
            <a:r>
              <a:rPr sz="2800" b="0" spc="-1070" dirty="0"/>
              <a:t> </a:t>
            </a:r>
            <a:r>
              <a:rPr sz="2800" b="0"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600505"/>
            <a:ext cx="8307070" cy="728019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plating</a:t>
            </a:r>
            <a:endParaRPr sz="28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protect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steel </a:t>
            </a:r>
            <a:r>
              <a:rPr sz="2800" dirty="0">
                <a:latin typeface="Arial MT"/>
                <a:cs typeface="Arial MT"/>
              </a:rPr>
              <a:t>tanks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sheet)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we</a:t>
            </a:r>
            <a:r>
              <a:rPr sz="2800" dirty="0">
                <a:latin typeface="Arial MT"/>
                <a:cs typeface="Arial MT"/>
              </a:rPr>
              <a:t> can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use </a:t>
            </a:r>
            <a:r>
              <a:rPr sz="2800" spc="-10" dirty="0">
                <a:latin typeface="Arial MT"/>
                <a:cs typeface="Arial MT"/>
              </a:rPr>
              <a:t>Zn,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Al,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Cu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Pb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where</a:t>
            </a:r>
            <a:r>
              <a:rPr sz="2800" spc="8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zinc</a:t>
            </a:r>
            <a:r>
              <a:rPr sz="2800" spc="4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aluminum</a:t>
            </a:r>
            <a:r>
              <a:rPr sz="2800" spc="7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is </a:t>
            </a:r>
            <a:r>
              <a:rPr sz="2800" spc="-5" dirty="0">
                <a:latin typeface="Arial MT"/>
                <a:cs typeface="Arial MT"/>
              </a:rPr>
              <a:t> more</a:t>
            </a:r>
            <a:r>
              <a:rPr sz="2800" spc="114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active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than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steel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so,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they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will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acts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as </a:t>
            </a:r>
            <a:r>
              <a:rPr sz="2800" spc="-5" dirty="0">
                <a:latin typeface="Arial MT"/>
                <a:cs typeface="Arial MT"/>
              </a:rPr>
              <a:t> anode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they </a:t>
            </a:r>
            <a:r>
              <a:rPr sz="2800" spc="-10" dirty="0">
                <a:latin typeface="Arial MT"/>
                <a:cs typeface="Arial MT"/>
              </a:rPr>
              <a:t>will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corroded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instead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steel,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but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copper</a:t>
            </a:r>
            <a:r>
              <a:rPr sz="2800" spc="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2800" spc="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lead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are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less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active</a:t>
            </a:r>
            <a:r>
              <a:rPr sz="2800" spc="1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than</a:t>
            </a:r>
            <a:r>
              <a:rPr sz="2800" spc="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steel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so,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they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acts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Cathodic</a:t>
            </a:r>
            <a:r>
              <a:rPr sz="2800" spc="1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1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1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corroded</a:t>
            </a:r>
            <a:r>
              <a:rPr sz="2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metal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will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chemeClr val="accent1">
                    <a:lumMod val="75000"/>
                  </a:schemeClr>
                </a:solidFill>
                <a:latin typeface="Arial MT"/>
                <a:cs typeface="Arial MT"/>
              </a:rPr>
              <a:t>steel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latin typeface="Arial MT"/>
                <a:cs typeface="Arial MT"/>
              </a:rPr>
              <a:t> tanks</a:t>
            </a:r>
            <a:r>
              <a:rPr sz="2800" dirty="0">
                <a:latin typeface="Arial MT"/>
                <a:cs typeface="Arial MT"/>
              </a:rPr>
              <a:t>.</a:t>
            </a:r>
            <a:endParaRPr lang="en-US" sz="28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r>
              <a:rPr lang="en-US" sz="2800" dirty="0">
                <a:solidFill>
                  <a:srgbClr val="FF0000"/>
                </a:solidFill>
                <a:latin typeface="Arial MT"/>
                <a:cs typeface="Arial MT"/>
              </a:rPr>
              <a:t>       Zn /electrolyte/ Fe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r>
              <a:rPr lang="en-US" sz="2800" dirty="0" err="1">
                <a:solidFill>
                  <a:srgbClr val="FF0000"/>
                </a:solidFill>
                <a:latin typeface="Arial MT"/>
                <a:cs typeface="Arial MT"/>
              </a:rPr>
              <a:t>zn</a:t>
            </a:r>
            <a:r>
              <a:rPr lang="en-US" sz="2800" dirty="0">
                <a:solidFill>
                  <a:srgbClr val="FF0000"/>
                </a:solidFill>
                <a:latin typeface="Arial MT"/>
                <a:cs typeface="Arial MT"/>
              </a:rPr>
              <a:t>---------zn+2 +2e      anode</a:t>
            </a:r>
          </a:p>
          <a:p>
            <a:pPr marL="431800" marR="1163320" indent="-342900">
              <a:lnSpc>
                <a:spcPct val="100299"/>
              </a:lnSpc>
              <a:spcBef>
                <a:spcPts val="705"/>
              </a:spcBef>
            </a:pPr>
            <a:r>
              <a:rPr lang="pt-BR" sz="2800" dirty="0">
                <a:solidFill>
                  <a:srgbClr val="FF0000"/>
                </a:solidFill>
                <a:latin typeface="Arial MT"/>
                <a:cs typeface="Arial MT"/>
              </a:rPr>
              <a:t>hydrogen evaluation </a:t>
            </a:r>
            <a:r>
              <a:rPr lang="pt-BR" sz="2800" spc="-8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2H</a:t>
            </a:r>
            <a:r>
              <a:rPr lang="pt-BR" sz="2800" spc="-290" dirty="0">
                <a:latin typeface="Arial MT"/>
                <a:cs typeface="Arial MT"/>
              </a:rPr>
              <a:t> </a:t>
            </a:r>
            <a:r>
              <a:rPr lang="pt-BR" sz="2800" baseline="25000" dirty="0">
                <a:latin typeface="Arial MT"/>
                <a:cs typeface="Arial MT"/>
              </a:rPr>
              <a:t>+</a:t>
            </a:r>
            <a:r>
              <a:rPr lang="pt-BR" sz="2800" spc="397" baseline="2500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+</a:t>
            </a:r>
            <a:r>
              <a:rPr lang="pt-BR" sz="2800" spc="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2e</a:t>
            </a:r>
            <a:r>
              <a:rPr lang="pt-BR" sz="2800" baseline="25000" dirty="0">
                <a:latin typeface="Arial MT"/>
                <a:cs typeface="Arial MT"/>
              </a:rPr>
              <a:t>-</a:t>
            </a:r>
            <a:r>
              <a:rPr lang="pt-BR" sz="2800" spc="397" baseline="2500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Symbol"/>
                <a:cs typeface="Symbol"/>
              </a:rPr>
              <a:t></a:t>
            </a:r>
            <a:r>
              <a:rPr lang="pt-BR" sz="2800" spc="95" dirty="0">
                <a:latin typeface="Times New Roman"/>
                <a:cs typeface="Times New Roman"/>
              </a:rPr>
              <a:t> </a:t>
            </a:r>
            <a:r>
              <a:rPr lang="pt-BR" sz="2800" spc="5" dirty="0">
                <a:latin typeface="Arial MT"/>
                <a:cs typeface="Arial MT"/>
              </a:rPr>
              <a:t>H</a:t>
            </a:r>
            <a:r>
              <a:rPr lang="pt-BR" sz="2800" baseline="-20833" dirty="0">
                <a:latin typeface="Arial MT"/>
                <a:cs typeface="Arial MT"/>
              </a:rPr>
              <a:t>2  </a:t>
            </a: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lang="pt-BR" sz="2800" dirty="0">
                <a:latin typeface="Arial MT"/>
                <a:cs typeface="Arial MT"/>
              </a:rPr>
              <a:t>For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neutral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or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basic</a:t>
            </a:r>
            <a:r>
              <a:rPr lang="pt-BR" sz="2800" spc="-2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medium</a:t>
            </a:r>
            <a:r>
              <a:rPr lang="pt-BR" sz="2800" spc="-40" dirty="0">
                <a:latin typeface="Arial MT"/>
                <a:cs typeface="Arial MT"/>
              </a:rPr>
              <a:t>    </a:t>
            </a:r>
            <a:r>
              <a:rPr lang="pt-BR" sz="2800" dirty="0">
                <a:latin typeface="Arial MT"/>
                <a:cs typeface="Arial MT"/>
              </a:rPr>
              <a:t>(pH=</a:t>
            </a:r>
            <a:r>
              <a:rPr lang="pt-BR" sz="2800" spc="-1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4-10) </a:t>
            </a:r>
            <a:r>
              <a:rPr lang="pt-BR" sz="2800" spc="-815" dirty="0">
                <a:latin typeface="Arial MT"/>
                <a:cs typeface="Arial MT"/>
              </a:rPr>
              <a:t> </a:t>
            </a: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lang="pt-BR" sz="2800" spc="-5" dirty="0">
                <a:latin typeface="Arial MT"/>
                <a:cs typeface="Arial MT"/>
              </a:rPr>
              <a:t>1/2</a:t>
            </a:r>
            <a:r>
              <a:rPr lang="pt-BR" sz="2800" dirty="0">
                <a:latin typeface="Arial MT"/>
                <a:cs typeface="Arial MT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O</a:t>
            </a:r>
            <a:r>
              <a:rPr lang="pt-BR" sz="2800" spc="-7" baseline="-20833" dirty="0">
                <a:latin typeface="Arial MT"/>
                <a:cs typeface="Arial MT"/>
              </a:rPr>
              <a:t>2</a:t>
            </a:r>
            <a:r>
              <a:rPr lang="pt-BR" sz="2800" spc="427" baseline="-20833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+</a:t>
            </a:r>
            <a:r>
              <a:rPr lang="pt-BR" sz="2800" spc="-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H</a:t>
            </a:r>
            <a:r>
              <a:rPr lang="pt-BR" sz="2800" baseline="-20833" dirty="0">
                <a:latin typeface="Arial MT"/>
                <a:cs typeface="Arial MT"/>
              </a:rPr>
              <a:t>2</a:t>
            </a:r>
            <a:r>
              <a:rPr lang="pt-BR" sz="2800" dirty="0">
                <a:latin typeface="Arial MT"/>
                <a:cs typeface="Arial MT"/>
              </a:rPr>
              <a:t>O</a:t>
            </a:r>
            <a:r>
              <a:rPr lang="pt-BR" sz="2800" spc="-15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Arial MT"/>
                <a:cs typeface="Arial MT"/>
              </a:rPr>
              <a:t>+ </a:t>
            </a:r>
            <a:r>
              <a:rPr lang="pt-BR" sz="2800" spc="-5" dirty="0">
                <a:latin typeface="Arial MT"/>
                <a:cs typeface="Arial MT"/>
              </a:rPr>
              <a:t>2e</a:t>
            </a:r>
            <a:r>
              <a:rPr lang="pt-BR" sz="2800" spc="-7" baseline="25000" dirty="0">
                <a:latin typeface="Arial MT"/>
                <a:cs typeface="Arial MT"/>
              </a:rPr>
              <a:t>-</a:t>
            </a:r>
            <a:r>
              <a:rPr lang="pt-BR" sz="2800" spc="397" baseline="25000" dirty="0">
                <a:latin typeface="Arial MT"/>
                <a:cs typeface="Arial MT"/>
              </a:rPr>
              <a:t> </a:t>
            </a:r>
            <a:r>
              <a:rPr lang="pt-BR" sz="2800" dirty="0">
                <a:latin typeface="Symbol"/>
                <a:cs typeface="Symbol"/>
              </a:rPr>
              <a:t></a:t>
            </a:r>
            <a:r>
              <a:rPr lang="pt-BR" sz="2800" spc="75" dirty="0">
                <a:latin typeface="Times New Roman"/>
                <a:cs typeface="Times New Roman"/>
              </a:rPr>
              <a:t> </a:t>
            </a:r>
            <a:r>
              <a:rPr lang="pt-BR" sz="2800" spc="-5" dirty="0">
                <a:latin typeface="Arial MT"/>
                <a:cs typeface="Arial MT"/>
              </a:rPr>
              <a:t>2OH</a:t>
            </a:r>
            <a:r>
              <a:rPr lang="pt-BR" sz="2800" spc="-7" baseline="25000" dirty="0">
                <a:latin typeface="Arial MT"/>
                <a:cs typeface="Arial MT"/>
              </a:rPr>
              <a:t>-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endParaRPr lang="en-US" sz="280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endParaRPr sz="28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D3184-543B-341D-C8A4-F4FFAEC3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058"/>
            <a:ext cx="9126794" cy="4370427"/>
          </a:xfrm>
        </p:spPr>
        <p:txBody>
          <a:bodyPr/>
          <a:lstStyle/>
          <a:p>
            <a:pPr marL="431800" marR="1163320" indent="-342900">
              <a:lnSpc>
                <a:spcPct val="100299"/>
              </a:lnSpc>
              <a:spcBef>
                <a:spcPts val="705"/>
              </a:spcBef>
            </a:pPr>
            <a:r>
              <a:rPr lang="en-US" sz="2800" dirty="0"/>
              <a:t>Cu, Fe </a:t>
            </a:r>
            <a:br>
              <a:rPr lang="en-US" sz="2800" dirty="0"/>
            </a:br>
            <a:r>
              <a:rPr lang="en-US" sz="2400" dirty="0">
                <a:solidFill>
                  <a:srgbClr val="FF0000"/>
                </a:solidFill>
              </a:rPr>
              <a:t>Fe more activ</a:t>
            </a:r>
            <a:r>
              <a:rPr lang="en-US" sz="2400" dirty="0"/>
              <a:t>e than </a:t>
            </a:r>
            <a:r>
              <a:rPr lang="en-US" sz="2400" dirty="0">
                <a:solidFill>
                  <a:srgbClr val="FF0000"/>
                </a:solidFill>
              </a:rPr>
              <a:t>cu</a:t>
            </a:r>
            <a:r>
              <a:rPr lang="en-US" sz="2400" dirty="0"/>
              <a:t> so Fe is anode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Fe/ electrolyte/cu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at anode    </a:t>
            </a:r>
            <a:r>
              <a:rPr lang="en-US" sz="2400" dirty="0"/>
              <a:t>F</a:t>
            </a:r>
            <a:r>
              <a:rPr lang="en-US" sz="1800" dirty="0" smtClean="0"/>
              <a:t>e</a:t>
            </a:r>
            <a:r>
              <a:rPr lang="en-US" sz="2400" dirty="0" smtClean="0"/>
              <a:t>-</a:t>
            </a:r>
            <a:r>
              <a:rPr lang="en-US" sz="2400" dirty="0"/>
              <a:t>---------------F</a:t>
            </a:r>
            <a:r>
              <a:rPr lang="en-US" sz="1800" dirty="0"/>
              <a:t>e</a:t>
            </a:r>
            <a:r>
              <a:rPr lang="en-US" sz="2400" dirty="0"/>
              <a:t>+ 2</a:t>
            </a:r>
            <a:r>
              <a:rPr lang="en-US" sz="1800" dirty="0"/>
              <a:t>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at </a:t>
            </a:r>
            <a:r>
              <a:rPr lang="en-US" sz="2400" dirty="0" smtClean="0">
                <a:solidFill>
                  <a:srgbClr val="FF0000"/>
                </a:solidFill>
              </a:rPr>
              <a:t>cathode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pt-BR" sz="2400" dirty="0">
                <a:solidFill>
                  <a:srgbClr val="FF0000"/>
                </a:solidFill>
                <a:latin typeface="Arial MT"/>
                <a:cs typeface="Arial MT"/>
              </a:rPr>
              <a:t>hydrogen evaluation </a:t>
            </a:r>
            <a:r>
              <a:rPr lang="pt-BR" sz="2400" spc="-819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2H</a:t>
            </a:r>
            <a:r>
              <a:rPr lang="pt-BR" sz="2400" spc="-290" dirty="0">
                <a:latin typeface="Arial MT"/>
                <a:cs typeface="Arial MT"/>
              </a:rPr>
              <a:t> </a:t>
            </a:r>
            <a:r>
              <a:rPr lang="pt-BR" sz="2400" baseline="25000" dirty="0">
                <a:latin typeface="Arial MT"/>
                <a:cs typeface="Arial MT"/>
              </a:rPr>
              <a:t>+</a:t>
            </a:r>
            <a:r>
              <a:rPr lang="pt-BR" sz="2400" spc="397" baseline="2500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+</a:t>
            </a:r>
            <a:r>
              <a:rPr lang="pt-BR" sz="2400" spc="5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2e</a:t>
            </a:r>
            <a:r>
              <a:rPr lang="pt-BR" sz="2400" baseline="25000" dirty="0">
                <a:latin typeface="Arial MT"/>
                <a:cs typeface="Arial MT"/>
              </a:rPr>
              <a:t>-</a:t>
            </a:r>
            <a:r>
              <a:rPr lang="pt-BR" sz="2400" spc="397" baseline="2500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Symbol"/>
                <a:cs typeface="Symbol"/>
              </a:rPr>
              <a:t></a:t>
            </a:r>
            <a:r>
              <a:rPr lang="pt-BR" sz="2400" spc="95" dirty="0">
                <a:latin typeface="Times New Roman"/>
                <a:cs typeface="Times New Roman"/>
              </a:rPr>
              <a:t> </a:t>
            </a:r>
            <a:r>
              <a:rPr lang="pt-BR" sz="2400" spc="5" dirty="0">
                <a:latin typeface="Arial MT"/>
                <a:cs typeface="Arial MT"/>
              </a:rPr>
              <a:t>H</a:t>
            </a:r>
            <a:r>
              <a:rPr lang="pt-BR" sz="2400" baseline="-20833" dirty="0">
                <a:latin typeface="Arial MT"/>
                <a:cs typeface="Arial MT"/>
              </a:rPr>
              <a:t>2 </a:t>
            </a:r>
            <a:r>
              <a:rPr lang="pt-BR" sz="2400" dirty="0">
                <a:latin typeface="Arial MT"/>
                <a:cs typeface="Arial MT"/>
              </a:rPr>
              <a:t>(pH</a:t>
            </a:r>
            <a:r>
              <a:rPr lang="pt-BR" sz="2400" dirty="0">
                <a:latin typeface="Calibri" panose="020F0502020204030204" pitchFamily="34" charset="0"/>
                <a:cs typeface="Arial MT"/>
              </a:rPr>
              <a:t>˂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4</a:t>
            </a:r>
            <a:r>
              <a:rPr lang="pt-BR" sz="2400" spc="-5" dirty="0" smtClean="0">
                <a:latin typeface="Arial MT"/>
                <a:cs typeface="Arial MT"/>
              </a:rPr>
              <a:t>)    H </a:t>
            </a:r>
            <a:r>
              <a:rPr lang="pt-BR" sz="2400" spc="-5" dirty="0">
                <a:latin typeface="Arial MT"/>
                <a:cs typeface="Arial MT"/>
              </a:rPr>
              <a:t/>
            </a:r>
            <a:br>
              <a:rPr lang="pt-BR" sz="2400" spc="-5" dirty="0">
                <a:latin typeface="Arial MT"/>
                <a:cs typeface="Arial MT"/>
              </a:rPr>
            </a:br>
            <a:r>
              <a:rPr lang="pt-BR" sz="2400" baseline="-20833" dirty="0">
                <a:latin typeface="Arial MT"/>
                <a:cs typeface="Arial MT"/>
              </a:rPr>
              <a:t/>
            </a:r>
            <a:br>
              <a:rPr lang="pt-BR" sz="2400" baseline="-20833" dirty="0">
                <a:latin typeface="Arial MT"/>
                <a:cs typeface="Arial MT"/>
              </a:rPr>
            </a:br>
            <a:r>
              <a:rPr lang="pt-BR" sz="2400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lang="pt-BR" sz="2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 MT"/>
                <a:cs typeface="Arial MT"/>
              </a:rPr>
              <a:t>neutral</a:t>
            </a:r>
            <a:r>
              <a:rPr lang="pt-BR" sz="2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lang="pt-BR" sz="2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pt-BR" sz="2400" spc="-5" dirty="0">
                <a:solidFill>
                  <a:srgbClr val="FF0000"/>
                </a:solidFill>
                <a:latin typeface="Arial MT"/>
                <a:cs typeface="Arial MT"/>
              </a:rPr>
              <a:t>basic</a:t>
            </a:r>
            <a:r>
              <a:rPr lang="pt-BR" sz="2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 MT"/>
                <a:cs typeface="Arial MT"/>
              </a:rPr>
              <a:t>medium</a:t>
            </a:r>
            <a:r>
              <a:rPr lang="pt-BR" sz="2400" spc="-40" dirty="0">
                <a:solidFill>
                  <a:srgbClr val="FF0000"/>
                </a:solidFill>
                <a:latin typeface="Arial MT"/>
                <a:cs typeface="Arial MT"/>
              </a:rPr>
              <a:t>    </a:t>
            </a:r>
            <a:r>
              <a:rPr lang="pt-BR" sz="2400" dirty="0">
                <a:latin typeface="Arial MT"/>
                <a:cs typeface="Arial MT"/>
              </a:rPr>
              <a:t>(pH=</a:t>
            </a:r>
            <a:r>
              <a:rPr lang="pt-BR" sz="2400" spc="-1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4-10) </a:t>
            </a:r>
            <a:r>
              <a:rPr lang="pt-BR" sz="2400" spc="-815" dirty="0">
                <a:latin typeface="Arial MT"/>
                <a:cs typeface="Arial MT"/>
              </a:rPr>
              <a:t> </a:t>
            </a:r>
            <a:br>
              <a:rPr lang="pt-BR" sz="2400" spc="-815" dirty="0">
                <a:latin typeface="Arial MT"/>
                <a:cs typeface="Arial MT"/>
              </a:rPr>
            </a:br>
            <a:r>
              <a:rPr lang="pt-BR" sz="2400" spc="-5" dirty="0">
                <a:latin typeface="Arial MT"/>
                <a:cs typeface="Arial MT"/>
              </a:rPr>
              <a:t>1/2</a:t>
            </a:r>
            <a:r>
              <a:rPr lang="pt-BR" sz="2400" dirty="0">
                <a:latin typeface="Arial MT"/>
                <a:cs typeface="Arial MT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O</a:t>
            </a:r>
            <a:r>
              <a:rPr lang="pt-BR" sz="2400" spc="-7" baseline="-20833" dirty="0">
                <a:latin typeface="Arial MT"/>
                <a:cs typeface="Arial MT"/>
              </a:rPr>
              <a:t>2</a:t>
            </a:r>
            <a:r>
              <a:rPr lang="pt-BR" sz="2400" spc="427" baseline="-20833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+</a:t>
            </a:r>
            <a:r>
              <a:rPr lang="pt-BR" sz="2400" spc="-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H</a:t>
            </a:r>
            <a:r>
              <a:rPr lang="pt-BR" sz="2400" baseline="-20833" dirty="0">
                <a:latin typeface="Arial MT"/>
                <a:cs typeface="Arial MT"/>
              </a:rPr>
              <a:t>2</a:t>
            </a:r>
            <a:r>
              <a:rPr lang="pt-BR" sz="2400" dirty="0">
                <a:latin typeface="Arial MT"/>
                <a:cs typeface="Arial MT"/>
              </a:rPr>
              <a:t>O</a:t>
            </a:r>
            <a:r>
              <a:rPr lang="pt-BR" sz="2400" spc="-15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Arial MT"/>
                <a:cs typeface="Arial MT"/>
              </a:rPr>
              <a:t>+ </a:t>
            </a:r>
            <a:r>
              <a:rPr lang="pt-BR" sz="2400" spc="-5" dirty="0">
                <a:latin typeface="Arial MT"/>
                <a:cs typeface="Arial MT"/>
              </a:rPr>
              <a:t>2e</a:t>
            </a:r>
            <a:r>
              <a:rPr lang="pt-BR" sz="2400" spc="-7" baseline="25000" dirty="0">
                <a:latin typeface="Arial MT"/>
                <a:cs typeface="Arial MT"/>
              </a:rPr>
              <a:t>-</a:t>
            </a:r>
            <a:r>
              <a:rPr lang="pt-BR" sz="2400" spc="397" baseline="25000" dirty="0">
                <a:latin typeface="Arial MT"/>
                <a:cs typeface="Arial MT"/>
              </a:rPr>
              <a:t> </a:t>
            </a:r>
            <a:r>
              <a:rPr lang="pt-BR" sz="2400" dirty="0">
                <a:latin typeface="Symbol"/>
                <a:cs typeface="Symbol"/>
              </a:rPr>
              <a:t></a:t>
            </a:r>
            <a:r>
              <a:rPr lang="pt-BR" sz="2400" spc="75" dirty="0">
                <a:latin typeface="Times New Roman"/>
                <a:cs typeface="Times New Roman"/>
              </a:rPr>
              <a:t> </a:t>
            </a:r>
            <a:r>
              <a:rPr lang="pt-BR" sz="2400" spc="-5" dirty="0">
                <a:latin typeface="Arial MT"/>
                <a:cs typeface="Arial MT"/>
              </a:rPr>
              <a:t>2OH</a:t>
            </a:r>
            <a:r>
              <a:rPr lang="pt-BR" sz="2400" spc="-7" baseline="25000" dirty="0">
                <a:latin typeface="Arial MT"/>
                <a:cs typeface="Arial MT"/>
              </a:rPr>
              <a:t>-</a:t>
            </a:r>
            <a:br>
              <a:rPr lang="pt-BR" sz="2400" spc="-7" baseline="25000" dirty="0">
                <a:latin typeface="Arial MT"/>
                <a:cs typeface="Arial MT"/>
              </a:rPr>
            </a:br>
            <a:r>
              <a:rPr lang="en-US" sz="2400" dirty="0"/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467600" y="2514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9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123" y="990600"/>
            <a:ext cx="79952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I.e.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sz="2800" b="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Arial MT"/>
                <a:cs typeface="Arial MT"/>
              </a:rPr>
              <a:t>protect</a:t>
            </a:r>
            <a:r>
              <a:rPr sz="2800" b="0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metal</a:t>
            </a:r>
            <a:r>
              <a:rPr sz="2800" b="0" spc="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using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metallic</a:t>
            </a:r>
            <a:r>
              <a:rPr sz="2800" b="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Arial MT"/>
                <a:cs typeface="Arial MT"/>
              </a:rPr>
              <a:t>coating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Arial MT"/>
                <a:cs typeface="Arial MT"/>
              </a:rPr>
              <a:t>we</a:t>
            </a:r>
            <a:r>
              <a:rPr sz="2800" b="0" spc="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 MT"/>
                <a:cs typeface="Arial MT"/>
              </a:rPr>
              <a:t>must </a:t>
            </a:r>
            <a:r>
              <a:rPr sz="2800" b="0" spc="-7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use</a:t>
            </a:r>
            <a:r>
              <a:rPr sz="28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sz="2800" b="0" spc="-5" dirty="0">
                <a:solidFill>
                  <a:srgbClr val="FF0000"/>
                </a:solidFill>
                <a:latin typeface="Arial MT"/>
                <a:cs typeface="Arial MT"/>
              </a:rPr>
              <a:t>more</a:t>
            </a:r>
            <a:r>
              <a:rPr sz="2800" b="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Arial MT"/>
                <a:cs typeface="Arial MT"/>
              </a:rPr>
              <a:t>active </a:t>
            </a:r>
            <a:r>
              <a:rPr sz="2800" b="0" spc="-5" dirty="0">
                <a:solidFill>
                  <a:srgbClr val="000000"/>
                </a:solidFill>
                <a:latin typeface="Arial MT"/>
                <a:cs typeface="Arial MT"/>
              </a:rPr>
              <a:t>metal.</a:t>
            </a:r>
            <a:endParaRPr sz="2800" dirty="0">
              <a:latin typeface="Arial MT"/>
              <a:cs typeface="Arial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26792"/>
              </p:ext>
            </p:extLst>
          </p:nvPr>
        </p:nvGraphicFramePr>
        <p:xfrm>
          <a:off x="535940" y="2667000"/>
          <a:ext cx="2939098" cy="2541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90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0659">
                <a:tc>
                  <a:txBody>
                    <a:bodyPr/>
                    <a:lstStyle/>
                    <a:p>
                      <a:pPr marL="6311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Zn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plating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64643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(corroded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0864">
                <a:tc>
                  <a:txBody>
                    <a:bodyPr/>
                    <a:lstStyle/>
                    <a:p>
                      <a:pPr marL="640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Steel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tank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12482"/>
              </p:ext>
            </p:extLst>
          </p:nvPr>
        </p:nvGraphicFramePr>
        <p:xfrm>
          <a:off x="3886200" y="3200400"/>
          <a:ext cx="2286000" cy="1571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5876"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plating</a:t>
                      </a:r>
                      <a:endParaRPr sz="18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76">
                <a:tc>
                  <a:txBody>
                    <a:bodyPr/>
                    <a:lstStyle/>
                    <a:p>
                      <a:pPr marL="574040" marR="560705" indent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Steel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tank </a:t>
                      </a:r>
                      <a:r>
                        <a:rPr sz="18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(cor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ed)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8DA6CA-5CDE-4FD5-98B8-ECBCFD06B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2192337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BEA7EB1-718F-5FB0-FBB8-D8C6F515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52400"/>
            <a:ext cx="874846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9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51130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</a:rPr>
              <a:t>Welding </a:t>
            </a:r>
            <a:r>
              <a:rPr sz="4800" spc="-5" dirty="0">
                <a:solidFill>
                  <a:srgbClr val="000000"/>
                </a:solidFill>
              </a:rPr>
              <a:t>and rivet </a:t>
            </a:r>
            <a:r>
              <a:rPr sz="4800" spc="-1325" dirty="0">
                <a:solidFill>
                  <a:srgbClr val="000000"/>
                </a:solidFill>
              </a:rPr>
              <a:t> </a:t>
            </a:r>
            <a:r>
              <a:rPr sz="4800" spc="-5" dirty="0">
                <a:solidFill>
                  <a:srgbClr val="000000"/>
                </a:solidFill>
              </a:rPr>
              <a:t>process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6200" y="3840858"/>
            <a:ext cx="9067800" cy="265713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200" spc="-5" dirty="0">
                <a:latin typeface="Arial MT"/>
                <a:cs typeface="Arial MT"/>
              </a:rPr>
              <a:t>During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steel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welding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we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may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use</a:t>
            </a:r>
            <a:endParaRPr sz="32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latin typeface="Arial MT"/>
                <a:cs typeface="Arial MT"/>
              </a:rPr>
              <a:t>If</a:t>
            </a:r>
            <a:r>
              <a:rPr sz="3200" spc="-5" dirty="0">
                <a:latin typeface="Arial MT"/>
                <a:cs typeface="Arial MT"/>
              </a:rPr>
              <a:t> use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more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active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metal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welding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material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will be </a:t>
            </a:r>
            <a:r>
              <a:rPr sz="3200" dirty="0">
                <a:latin typeface="Arial MT"/>
                <a:cs typeface="Arial MT"/>
              </a:rPr>
              <a:t>corroded, </a:t>
            </a:r>
            <a:r>
              <a:rPr sz="3200" spc="-5" dirty="0">
                <a:latin typeface="Arial MT"/>
                <a:cs typeface="Arial MT"/>
              </a:rPr>
              <a:t>but </a:t>
            </a:r>
            <a:r>
              <a:rPr sz="3200" dirty="0">
                <a:latin typeface="Arial MT"/>
                <a:cs typeface="Arial MT"/>
              </a:rPr>
              <a:t>if </a:t>
            </a:r>
            <a:r>
              <a:rPr sz="3200" spc="-5" dirty="0">
                <a:latin typeface="Arial MT"/>
                <a:cs typeface="Arial MT"/>
              </a:rPr>
              <a:t>we use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less </a:t>
            </a:r>
            <a:r>
              <a:rPr sz="3200" spc="-10" dirty="0">
                <a:latin typeface="Arial MT"/>
                <a:cs typeface="Arial MT"/>
              </a:rPr>
              <a:t>active </a:t>
            </a:r>
            <a:r>
              <a:rPr sz="3200" spc="-819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welded </a:t>
            </a:r>
            <a:r>
              <a:rPr sz="3200" spc="-10" dirty="0">
                <a:latin typeface="Arial MT"/>
                <a:cs typeface="Arial MT"/>
              </a:rPr>
              <a:t>material </a:t>
            </a:r>
            <a:r>
              <a:rPr sz="3200" spc="-5" dirty="0">
                <a:latin typeface="Arial MT"/>
                <a:cs typeface="Arial MT"/>
              </a:rPr>
              <a:t>will be corroded, </a:t>
            </a:r>
            <a:r>
              <a:rPr sz="3200" dirty="0">
                <a:latin typeface="Arial MT"/>
                <a:cs typeface="Arial MT"/>
              </a:rPr>
              <a:t>so the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best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solution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 to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use </a:t>
            </a:r>
            <a:r>
              <a:rPr sz="3200" spc="-10" dirty="0">
                <a:latin typeface="Arial MT"/>
                <a:cs typeface="Arial MT"/>
              </a:rPr>
              <a:t>the</a:t>
            </a:r>
            <a:r>
              <a:rPr sz="3200" dirty="0">
                <a:latin typeface="Arial MT"/>
                <a:cs typeface="Arial MT"/>
              </a:rPr>
              <a:t> same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metal.</a:t>
            </a:r>
            <a:endParaRPr sz="3200" dirty="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94623"/>
              </p:ext>
            </p:extLst>
          </p:nvPr>
        </p:nvGraphicFramePr>
        <p:xfrm>
          <a:off x="381001" y="1489075"/>
          <a:ext cx="8094774" cy="2194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8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654685" marR="412750" indent="-295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active </a:t>
                      </a:r>
                      <a:r>
                        <a:rPr sz="1800" b="1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same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655320" marR="422275" indent="-281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Less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active </a:t>
                      </a:r>
                      <a:r>
                        <a:rPr sz="1800" b="1" spc="-48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(Zn,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Mg,</a:t>
                      </a:r>
                      <a:r>
                        <a:rPr sz="18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Al…)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steel)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Cu,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Pb,</a:t>
                      </a:r>
                      <a:r>
                        <a:rPr sz="1800" spc="-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Au….)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72">
                <a:tc>
                  <a:txBody>
                    <a:bodyPr/>
                    <a:lstStyle/>
                    <a:p>
                      <a:pPr marL="502284" marR="213360" indent="-341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welding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material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corroded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---------------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marL="477520" marR="235585" indent="-291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welded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material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Corroded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36218"/>
            <a:ext cx="3324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Steel</a:t>
            </a:r>
            <a:r>
              <a:rPr spc="-55" dirty="0"/>
              <a:t> </a:t>
            </a:r>
            <a:r>
              <a:rPr sz="4000" spc="-5" dirty="0">
                <a:solidFill>
                  <a:srgbClr val="25004D"/>
                </a:solidFill>
              </a:rPr>
              <a:t>Welding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126" y="1928876"/>
            <a:ext cx="3000375" cy="4319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786001"/>
            <a:ext cx="4643374" cy="43195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36218"/>
            <a:ext cx="2453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Steel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rivet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910012" cy="4876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2888" y="1752600"/>
            <a:ext cx="4286312" cy="46654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8001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181"/>
            <a:ext cx="6400800" cy="50291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000" y="2992501"/>
            <a:ext cx="201675" cy="201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7226" y="2992501"/>
            <a:ext cx="201549" cy="201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1325" y="2992501"/>
            <a:ext cx="201675" cy="201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93000" y="3276600"/>
            <a:ext cx="201675" cy="2015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7226" y="3276600"/>
            <a:ext cx="201549" cy="2015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1325" y="3276600"/>
            <a:ext cx="201675" cy="2015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5551" y="3276600"/>
            <a:ext cx="201549" cy="2015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93000" y="3560826"/>
            <a:ext cx="201675" cy="201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77226" y="3560826"/>
            <a:ext cx="201549" cy="2015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61325" y="3560826"/>
            <a:ext cx="201675" cy="2015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45551" y="3560826"/>
            <a:ext cx="201549" cy="2015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29650" y="3560826"/>
            <a:ext cx="201675" cy="20154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93000" y="3843273"/>
            <a:ext cx="201675" cy="203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77226" y="3843273"/>
            <a:ext cx="201549" cy="203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61325" y="3843273"/>
            <a:ext cx="201675" cy="2032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45551" y="3843273"/>
            <a:ext cx="201549" cy="203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493000" y="4127500"/>
            <a:ext cx="201675" cy="203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77226" y="4127500"/>
            <a:ext cx="201549" cy="2032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61325" y="4127500"/>
            <a:ext cx="201675" cy="2032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45551" y="4127500"/>
            <a:ext cx="201549" cy="2032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29650" y="4127500"/>
            <a:ext cx="201675" cy="2032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93000" y="4411726"/>
            <a:ext cx="201675" cy="20154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77226" y="4411726"/>
            <a:ext cx="201549" cy="20154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061325" y="4411726"/>
            <a:ext cx="201675" cy="2015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345551" y="4411726"/>
            <a:ext cx="201549" cy="20154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493000" y="4695825"/>
            <a:ext cx="201675" cy="20154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77226" y="4695825"/>
            <a:ext cx="201549" cy="20154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061325" y="4695825"/>
            <a:ext cx="201675" cy="20154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345551" y="4695825"/>
            <a:ext cx="201549" cy="20154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777226" y="4980051"/>
            <a:ext cx="201549" cy="20154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45551" y="4980051"/>
            <a:ext cx="201549" cy="20154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304800" y="381000"/>
            <a:ext cx="8229600" cy="6212234"/>
            <a:chOff x="304800" y="2514630"/>
            <a:chExt cx="8229600" cy="4078604"/>
          </a:xfrm>
        </p:grpSpPr>
        <p:sp>
          <p:nvSpPr>
            <p:cNvPr id="35" name="object 35"/>
            <p:cNvSpPr/>
            <p:nvPr/>
          </p:nvSpPr>
          <p:spPr>
            <a:xfrm>
              <a:off x="304800" y="2819399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66800" y="2514630"/>
              <a:ext cx="7010425" cy="40782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-120650"/>
            <a:ext cx="9144000" cy="1770305"/>
          </a:xfrm>
          <a:prstGeom prst="rect">
            <a:avLst/>
          </a:prstGeom>
        </p:spPr>
        <p:txBody>
          <a:bodyPr vert="horz" wrap="square" lIns="0" tIns="2901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Factors </a:t>
            </a:r>
            <a:r>
              <a:rPr sz="3200" spc="-5" dirty="0"/>
              <a:t>affecting </a:t>
            </a:r>
            <a:r>
              <a:rPr sz="3200" dirty="0"/>
              <a:t>galvanic </a:t>
            </a:r>
            <a:r>
              <a:rPr sz="3200" spc="-1070" dirty="0"/>
              <a:t> </a:t>
            </a:r>
            <a:r>
              <a:rPr sz="3200" spc="-5" dirty="0"/>
              <a:t>corrosion</a:t>
            </a:r>
            <a:r>
              <a:rPr lang="en-US" sz="3200" spc="-5" dirty="0"/>
              <a:t/>
            </a:r>
            <a:br>
              <a:rPr lang="en-US" sz="3200" spc="-5" dirty="0"/>
            </a:br>
            <a:r>
              <a:rPr lang="en-US" sz="3200" spc="-5" dirty="0"/>
              <a:t>state the factor affect on dissimilar metal corrosion </a:t>
            </a:r>
            <a:endParaRPr sz="3200"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828800"/>
            <a:ext cx="8455660" cy="489428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en-US" spc="-5" dirty="0"/>
              <a:t>1. </a:t>
            </a:r>
            <a:r>
              <a:rPr spc="-5" dirty="0"/>
              <a:t>Potential Difference</a:t>
            </a:r>
            <a:r>
              <a:rPr dirty="0"/>
              <a:t> </a:t>
            </a:r>
            <a:r>
              <a:rPr spc="-5" dirty="0"/>
              <a:t>(P.D.)</a:t>
            </a:r>
          </a:p>
          <a:p>
            <a:pPr marL="350520">
              <a:lnSpc>
                <a:spcPct val="100000"/>
              </a:lnSpc>
              <a:spcBef>
                <a:spcPts val="590"/>
              </a:spcBef>
            </a:pPr>
            <a:r>
              <a:rPr sz="2400" b="0" dirty="0">
                <a:latin typeface="Arial MT"/>
                <a:cs typeface="Arial MT"/>
              </a:rPr>
              <a:t>As</a:t>
            </a:r>
            <a:r>
              <a:rPr sz="2400" b="0" spc="-3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the P.D </a:t>
            </a:r>
            <a:r>
              <a:rPr sz="2400" b="0" spc="-10" dirty="0">
                <a:solidFill>
                  <a:srgbClr val="FF0000"/>
                </a:solidFill>
                <a:latin typeface="Arial MT"/>
                <a:cs typeface="Arial MT"/>
              </a:rPr>
              <a:t>increases</a:t>
            </a:r>
            <a:r>
              <a:rPr sz="2400" b="0" spc="2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the</a:t>
            </a:r>
            <a:r>
              <a:rPr sz="2400" b="0" spc="-10" dirty="0"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Arial MT"/>
                <a:cs typeface="Arial MT"/>
              </a:rPr>
              <a:t>galvanic</a:t>
            </a:r>
            <a:r>
              <a:rPr sz="2400" b="0" spc="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Arial MT"/>
                <a:cs typeface="Arial MT"/>
              </a:rPr>
              <a:t>corrosion</a:t>
            </a:r>
            <a:r>
              <a:rPr sz="2400" b="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increase</a:t>
            </a:r>
            <a:endParaRPr sz="2400" dirty="0">
              <a:latin typeface="Arial MT"/>
              <a:cs typeface="Arial MT"/>
            </a:endParaRPr>
          </a:p>
          <a:p>
            <a:pPr marL="355600" marR="5080" indent="-5080">
              <a:lnSpc>
                <a:spcPct val="100000"/>
              </a:lnSpc>
              <a:spcBef>
                <a:spcPts val="580"/>
              </a:spcBef>
            </a:pPr>
            <a:r>
              <a:rPr sz="2400" b="0" dirty="0">
                <a:latin typeface="Arial MT"/>
                <a:cs typeface="Arial MT"/>
              </a:rPr>
              <a:t>The rate </a:t>
            </a:r>
            <a:r>
              <a:rPr sz="2400" b="0" spc="-5" dirty="0">
                <a:latin typeface="Arial MT"/>
                <a:cs typeface="Arial MT"/>
              </a:rPr>
              <a:t>of corrosion of </a:t>
            </a:r>
            <a:r>
              <a:rPr sz="2400" b="0" dirty="0">
                <a:latin typeface="Arial MT"/>
                <a:cs typeface="Arial MT"/>
              </a:rPr>
              <a:t>(Zn/Fe) </a:t>
            </a:r>
            <a:r>
              <a:rPr sz="2400" b="0" spc="-5" dirty="0">
                <a:latin typeface="Arial MT"/>
                <a:cs typeface="Arial MT"/>
              </a:rPr>
              <a:t>galvanic cell is slower </a:t>
            </a:r>
            <a:r>
              <a:rPr sz="2400" b="0" spc="-655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than</a:t>
            </a:r>
            <a:r>
              <a:rPr sz="2400" b="0" spc="-5" dirty="0">
                <a:latin typeface="Arial MT"/>
                <a:cs typeface="Arial MT"/>
              </a:rPr>
              <a:t> corrosion</a:t>
            </a:r>
            <a:r>
              <a:rPr sz="2400" b="0" spc="1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of (Zn/Cu)</a:t>
            </a:r>
            <a:r>
              <a:rPr sz="2400" b="0" dirty="0">
                <a:latin typeface="Arial MT"/>
                <a:cs typeface="Arial MT"/>
              </a:rPr>
              <a:t> </a:t>
            </a:r>
            <a:r>
              <a:rPr sz="2400" b="0" spc="-10" dirty="0">
                <a:latin typeface="Arial MT"/>
                <a:cs typeface="Arial MT"/>
              </a:rPr>
              <a:t>galvanic</a:t>
            </a:r>
            <a:r>
              <a:rPr sz="2400" b="0" spc="3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cell.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US" spc="-10" dirty="0"/>
              <a:t>2. </a:t>
            </a:r>
            <a:r>
              <a:rPr spc="-10" dirty="0"/>
              <a:t>Distance</a:t>
            </a:r>
            <a:endParaRPr lang="en-US" spc="-10" dirty="0"/>
          </a:p>
          <a:p>
            <a:pPr marL="12700">
              <a:lnSpc>
                <a:spcPct val="100000"/>
              </a:lnSpc>
            </a:pPr>
            <a:r>
              <a:rPr lang="en-US" spc="-10" dirty="0"/>
              <a:t>I= V/R</a:t>
            </a:r>
            <a:endParaRPr spc="-10" dirty="0"/>
          </a:p>
          <a:p>
            <a:pPr marL="350520">
              <a:lnSpc>
                <a:spcPct val="100000"/>
              </a:lnSpc>
              <a:spcBef>
                <a:spcPts val="595"/>
              </a:spcBef>
            </a:pPr>
            <a:r>
              <a:rPr sz="2400" b="0" dirty="0">
                <a:latin typeface="Arial MT"/>
                <a:cs typeface="Arial MT"/>
              </a:rPr>
              <a:t>As</a:t>
            </a:r>
            <a:r>
              <a:rPr sz="2400" b="0" spc="-3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distance</a:t>
            </a:r>
            <a:r>
              <a:rPr sz="2400" b="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increase</a:t>
            </a:r>
            <a:r>
              <a:rPr sz="2400" b="0" spc="2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as</a:t>
            </a:r>
            <a:r>
              <a:rPr sz="2400" b="0" spc="-10" dirty="0">
                <a:latin typeface="Arial MT"/>
                <a:cs typeface="Arial MT"/>
              </a:rPr>
              <a:t> </a:t>
            </a:r>
            <a:r>
              <a:rPr sz="2400" b="0" spc="-5" dirty="0">
                <a:latin typeface="Arial MT"/>
                <a:cs typeface="Arial MT"/>
              </a:rPr>
              <a:t>corrosion</a:t>
            </a:r>
            <a:r>
              <a:rPr sz="2400" b="0" spc="10" dirty="0">
                <a:latin typeface="Arial MT"/>
                <a:cs typeface="Arial MT"/>
              </a:rPr>
              <a:t> </a:t>
            </a:r>
            <a:r>
              <a:rPr sz="2400" b="0" dirty="0">
                <a:latin typeface="Arial MT"/>
                <a:cs typeface="Arial MT"/>
              </a:rPr>
              <a:t>rate </a:t>
            </a:r>
            <a:r>
              <a:rPr sz="2400" b="0" spc="-5" dirty="0">
                <a:latin typeface="Arial MT"/>
                <a:cs typeface="Arial MT"/>
              </a:rPr>
              <a:t>decrease</a:t>
            </a:r>
            <a:endParaRPr lang="en-US" sz="2400" b="0" spc="-5" dirty="0">
              <a:latin typeface="Arial MT"/>
              <a:cs typeface="Arial MT"/>
            </a:endParaRPr>
          </a:p>
          <a:p>
            <a:pPr marL="350520">
              <a:lnSpc>
                <a:spcPct val="100000"/>
              </a:lnSpc>
              <a:spcBef>
                <a:spcPts val="595"/>
              </a:spcBef>
            </a:pPr>
            <a:r>
              <a:rPr lang="en-US" sz="2400" b="0" spc="-5" dirty="0">
                <a:latin typeface="Arial MT"/>
                <a:cs typeface="Arial MT"/>
              </a:rPr>
              <a:t>R= p L/A</a:t>
            </a:r>
            <a:r>
              <a:rPr sz="2400" b="0" spc="-5" dirty="0">
                <a:latin typeface="Arial MT"/>
                <a:cs typeface="Arial MT"/>
              </a:rPr>
              <a:t>.</a:t>
            </a:r>
            <a:r>
              <a:rPr lang="en-US" sz="2400" b="0" spc="-5" dirty="0">
                <a:latin typeface="Arial MT"/>
                <a:cs typeface="Arial MT"/>
              </a:rPr>
              <a:t>    L distance between two metals</a:t>
            </a:r>
          </a:p>
          <a:p>
            <a:pPr marL="350520">
              <a:lnSpc>
                <a:spcPct val="100000"/>
              </a:lnSpc>
              <a:spcBef>
                <a:spcPts val="595"/>
              </a:spcBef>
            </a:pPr>
            <a:r>
              <a:rPr lang="en-US" sz="2400" b="0" spc="-5" dirty="0">
                <a:latin typeface="Arial MT"/>
                <a:cs typeface="Arial MT"/>
              </a:rPr>
              <a:t>As </a:t>
            </a:r>
            <a:r>
              <a:rPr lang="en-US" sz="2400" b="0" spc="-5" dirty="0" smtClean="0">
                <a:latin typeface="Arial MT"/>
                <a:cs typeface="Arial MT"/>
              </a:rPr>
              <a:t>distance </a:t>
            </a:r>
            <a:r>
              <a:rPr lang="en-US" sz="2400" b="0" spc="-5" dirty="0">
                <a:latin typeface="Arial MT"/>
                <a:cs typeface="Arial MT"/>
              </a:rPr>
              <a:t>between two metal L increase R increase and corrosion decrease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600200"/>
            <a:ext cx="87249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>
                <a:solidFill>
                  <a:srgbClr val="000000"/>
                </a:solidFill>
              </a:rPr>
              <a:t>3. </a:t>
            </a:r>
            <a:r>
              <a:rPr sz="3200" spc="-5" dirty="0">
                <a:solidFill>
                  <a:srgbClr val="000000"/>
                </a:solidFill>
              </a:rPr>
              <a:t>Area</a:t>
            </a:r>
            <a:r>
              <a:rPr lang="en-US" sz="3200" spc="-5" dirty="0">
                <a:solidFill>
                  <a:srgbClr val="000000"/>
                </a:solidFill>
              </a:rPr>
              <a:t>(ratio of cathodic area to anodic area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" y="2667000"/>
            <a:ext cx="8915400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As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Area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(C/A)ratio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increases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galvanic</a:t>
            </a:r>
            <a:r>
              <a:rPr sz="2800" spc="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endParaRPr sz="2800" dirty="0">
              <a:latin typeface="Arial MT"/>
              <a:cs typeface="Arial MT"/>
            </a:endParaRPr>
          </a:p>
          <a:p>
            <a:pPr marL="102235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increase.</a:t>
            </a:r>
            <a:endParaRPr sz="2800" dirty="0">
              <a:latin typeface="Arial MT"/>
              <a:cs typeface="Arial MT"/>
            </a:endParaRPr>
          </a:p>
          <a:p>
            <a:pPr marL="102235" marR="5080" indent="-90170">
              <a:lnSpc>
                <a:spcPct val="100000"/>
              </a:lnSpc>
              <a:spcBef>
                <a:spcPts val="575"/>
              </a:spcBef>
            </a:pPr>
            <a:r>
              <a:rPr sz="2800" dirty="0">
                <a:latin typeface="Arial MT"/>
                <a:cs typeface="Arial MT"/>
              </a:rPr>
              <a:t>As the Area </a:t>
            </a:r>
            <a:r>
              <a:rPr sz="2800" spc="-5" dirty="0">
                <a:latin typeface="Arial MT"/>
                <a:cs typeface="Arial MT"/>
              </a:rPr>
              <a:t>(C/A)ratio decreases </a:t>
            </a:r>
            <a:r>
              <a:rPr sz="2800" dirty="0">
                <a:latin typeface="Arial MT"/>
                <a:cs typeface="Arial MT"/>
              </a:rPr>
              <a:t>the </a:t>
            </a:r>
            <a:r>
              <a:rPr sz="2800" spc="-5" dirty="0">
                <a:latin typeface="Arial MT"/>
                <a:cs typeface="Arial MT"/>
              </a:rPr>
              <a:t>galvanic corrosion </a:t>
            </a:r>
            <a:r>
              <a:rPr sz="2800" spc="-6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decrease.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18808"/>
            <a:ext cx="701040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-5" dirty="0">
                <a:uFill>
                  <a:solidFill>
                    <a:srgbClr val="330066"/>
                  </a:solidFill>
                </a:uFill>
              </a:rPr>
              <a:t>Differential Aeration</a:t>
            </a:r>
            <a:r>
              <a:rPr u="sng" spc="-30" dirty="0">
                <a:uFill>
                  <a:solidFill>
                    <a:srgbClr val="330066"/>
                  </a:solidFill>
                </a:uFill>
              </a:rPr>
              <a:t> </a:t>
            </a:r>
            <a:r>
              <a:rPr u="sng" spc="-5" dirty="0">
                <a:uFill>
                  <a:solidFill>
                    <a:srgbClr val="330066"/>
                  </a:solidFill>
                </a:uFill>
              </a:rPr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1596" y="1743582"/>
            <a:ext cx="816000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This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type of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 </a:t>
            </a:r>
            <a:r>
              <a:rPr sz="2800" spc="-5" dirty="0" smtClean="0">
                <a:latin typeface="Arial MT"/>
                <a:cs typeface="Arial MT"/>
              </a:rPr>
              <a:t>ta</a:t>
            </a:r>
            <a:r>
              <a:rPr lang="en-US" sz="2800" spc="-5" dirty="0" smtClean="0">
                <a:latin typeface="Arial MT"/>
                <a:cs typeface="Arial MT"/>
              </a:rPr>
              <a:t>k</a:t>
            </a:r>
            <a:r>
              <a:rPr sz="2800" spc="-5" dirty="0" smtClean="0">
                <a:latin typeface="Arial MT"/>
                <a:cs typeface="Arial MT"/>
              </a:rPr>
              <a:t>es</a:t>
            </a:r>
            <a:r>
              <a:rPr sz="2800" dirty="0" smtClean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place due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differential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oxygen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concentration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same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</a:t>
            </a:r>
            <a:r>
              <a:rPr sz="2800" spc="-5" dirty="0">
                <a:latin typeface="Arial MT"/>
                <a:cs typeface="Arial MT"/>
              </a:rPr>
              <a:t> alloy.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143186"/>
            <a:ext cx="7224775" cy="278612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152400"/>
            <a:ext cx="120015" cy="1198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1420" y="152400"/>
            <a:ext cx="118490" cy="1198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9442" y="152400"/>
            <a:ext cx="114046" cy="1198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3400" y="320293"/>
            <a:ext cx="120015" cy="1154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1420" y="320293"/>
            <a:ext cx="118490" cy="1154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7463" y="320293"/>
            <a:ext cx="109600" cy="1154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89442" y="320293"/>
            <a:ext cx="114046" cy="1154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3400" y="488187"/>
            <a:ext cx="120015" cy="1094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21420" y="488187"/>
            <a:ext cx="118490" cy="1094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89442" y="488187"/>
            <a:ext cx="114046" cy="1094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57463" y="488187"/>
            <a:ext cx="109600" cy="1094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656208"/>
            <a:ext cx="120015" cy="1198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25483" y="488187"/>
            <a:ext cx="120142" cy="1094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21420" y="656208"/>
            <a:ext cx="118490" cy="1198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89442" y="656208"/>
            <a:ext cx="114046" cy="11988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657463" y="656208"/>
            <a:ext cx="109600" cy="1198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53400" y="824102"/>
            <a:ext cx="120015" cy="11988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21420" y="824102"/>
            <a:ext cx="118490" cy="11988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89442" y="824102"/>
            <a:ext cx="114046" cy="1198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657463" y="824102"/>
            <a:ext cx="109600" cy="1198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825483" y="824102"/>
            <a:ext cx="120142" cy="11988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153400" y="991997"/>
            <a:ext cx="120015" cy="11849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321420" y="991997"/>
            <a:ext cx="118490" cy="11849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57463" y="991997"/>
            <a:ext cx="109600" cy="11849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489442" y="991997"/>
            <a:ext cx="114046" cy="11849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321420" y="1159891"/>
            <a:ext cx="118490" cy="11252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53400" y="1159891"/>
            <a:ext cx="120015" cy="11252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489442" y="1159891"/>
            <a:ext cx="114046" cy="11252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657463" y="1159891"/>
            <a:ext cx="109600" cy="11252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321420" y="1327911"/>
            <a:ext cx="118490" cy="11988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657463" y="1327911"/>
            <a:ext cx="109600" cy="119887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Porous</a:t>
            </a:r>
            <a:r>
              <a:rPr spc="-5" dirty="0"/>
              <a:t> </a:t>
            </a:r>
            <a:r>
              <a:rPr spc="-10" dirty="0"/>
              <a:t>barrier</a:t>
            </a:r>
            <a:r>
              <a:rPr spc="-25" dirty="0"/>
              <a:t> </a:t>
            </a:r>
            <a:r>
              <a:rPr spc="-5" dirty="0"/>
              <a:t>allow</a:t>
            </a:r>
            <a:r>
              <a:rPr spc="-30" dirty="0"/>
              <a:t> </a:t>
            </a:r>
            <a:r>
              <a:rPr dirty="0"/>
              <a:t>the</a:t>
            </a:r>
            <a:r>
              <a:rPr spc="-5" dirty="0"/>
              <a:t> transfer</a:t>
            </a:r>
            <a:r>
              <a:rPr spc="-15" dirty="0"/>
              <a:t> </a:t>
            </a:r>
            <a:r>
              <a:rPr spc="-5" dirty="0"/>
              <a:t>of ions</a:t>
            </a:r>
            <a:r>
              <a:rPr spc="-25" dirty="0"/>
              <a:t> </a:t>
            </a:r>
            <a:r>
              <a:rPr spc="-5" dirty="0"/>
              <a:t>only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28602" y="1745996"/>
            <a:ext cx="8915398" cy="3814762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06400" marR="17780">
              <a:lnSpc>
                <a:spcPts val="3240"/>
              </a:lnSpc>
              <a:spcBef>
                <a:spcPts val="505"/>
              </a:spcBef>
            </a:pPr>
            <a:r>
              <a:rPr sz="3000" spc="-5" dirty="0">
                <a:latin typeface="Arial MT"/>
                <a:cs typeface="Arial MT"/>
              </a:rPr>
              <a:t>through it, </a:t>
            </a:r>
            <a:r>
              <a:rPr sz="3000" dirty="0">
                <a:latin typeface="Arial MT"/>
                <a:cs typeface="Arial MT"/>
              </a:rPr>
              <a:t>so </a:t>
            </a:r>
            <a:r>
              <a:rPr sz="3000" spc="-5" dirty="0">
                <a:latin typeface="Arial MT"/>
                <a:cs typeface="Arial MT"/>
              </a:rPr>
              <a:t>oxygen gas will not </a:t>
            </a:r>
            <a:r>
              <a:rPr sz="3000" spc="-10" dirty="0">
                <a:latin typeface="Arial MT"/>
                <a:cs typeface="Arial MT"/>
              </a:rPr>
              <a:t>penetrate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the</a:t>
            </a:r>
            <a:r>
              <a:rPr sz="3000" spc="-5" dirty="0">
                <a:latin typeface="Arial MT"/>
                <a:cs typeface="Arial MT"/>
              </a:rPr>
              <a:t> porous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 dirty="0">
              <a:latin typeface="Arial MT"/>
              <a:cs typeface="Arial MT"/>
            </a:endParaRPr>
          </a:p>
          <a:p>
            <a:pPr marL="232410" marR="1490345" indent="-169545">
              <a:lnSpc>
                <a:spcPct val="110000"/>
              </a:lnSpc>
              <a:tabLst>
                <a:tab pos="4187190" algn="l"/>
              </a:tabLst>
            </a:pPr>
            <a:r>
              <a:rPr sz="2400" dirty="0">
                <a:latin typeface="Arial MT"/>
                <a:cs typeface="Arial MT"/>
              </a:rPr>
              <a:t>Metal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(poor</a:t>
            </a:r>
            <a:r>
              <a:rPr sz="2400" dirty="0">
                <a:latin typeface="Arial MT"/>
                <a:cs typeface="Arial MT"/>
              </a:rPr>
              <a:t> O</a:t>
            </a:r>
            <a:r>
              <a:rPr sz="2400" baseline="-20833" dirty="0">
                <a:latin typeface="Arial MT"/>
                <a:cs typeface="Arial MT"/>
              </a:rPr>
              <a:t>2</a:t>
            </a:r>
            <a:r>
              <a:rPr sz="2400" dirty="0">
                <a:latin typeface="Arial MT"/>
                <a:cs typeface="Arial MT"/>
              </a:rPr>
              <a:t>)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//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electrolyte</a:t>
            </a:r>
            <a:r>
              <a:rPr sz="2400" dirty="0">
                <a:latin typeface="Arial MT"/>
                <a:cs typeface="Arial MT"/>
              </a:rPr>
              <a:t> //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Metal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(rich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5" dirty="0">
                <a:latin typeface="Arial MT"/>
                <a:cs typeface="Arial MT"/>
              </a:rPr>
              <a:t>O</a:t>
            </a:r>
            <a:r>
              <a:rPr sz="2400" spc="7" baseline="-20833" dirty="0">
                <a:latin typeface="Arial MT"/>
                <a:cs typeface="Arial MT"/>
              </a:rPr>
              <a:t>2</a:t>
            </a:r>
            <a:r>
              <a:rPr sz="2400" spc="5" dirty="0">
                <a:latin typeface="Arial MT"/>
                <a:cs typeface="Arial MT"/>
              </a:rPr>
              <a:t>) </a:t>
            </a:r>
            <a:endParaRPr lang="en-US" sz="2400" spc="5" dirty="0" smtClean="0">
              <a:latin typeface="Arial MT"/>
              <a:cs typeface="Arial MT"/>
            </a:endParaRPr>
          </a:p>
          <a:p>
            <a:pPr marL="232410" marR="1490345" indent="-169545">
              <a:lnSpc>
                <a:spcPct val="110000"/>
              </a:lnSpc>
              <a:tabLst>
                <a:tab pos="4187190" algn="l"/>
              </a:tabLst>
            </a:pPr>
            <a:r>
              <a:rPr sz="2400" spc="-650" dirty="0" smtClean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Anode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(+)	</a:t>
            </a:r>
            <a:r>
              <a:rPr sz="2400" spc="-5" dirty="0">
                <a:latin typeface="Arial MT"/>
                <a:cs typeface="Arial MT"/>
              </a:rPr>
              <a:t>Cathode</a:t>
            </a:r>
            <a:r>
              <a:rPr sz="2400" dirty="0">
                <a:latin typeface="Arial MT"/>
                <a:cs typeface="Arial MT"/>
              </a:rPr>
              <a:t> (-) 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Corroded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Area</a:t>
            </a:r>
            <a:endParaRPr lang="ar-EG" sz="2400" dirty="0">
              <a:latin typeface="Arial MT"/>
              <a:cs typeface="Arial MT"/>
            </a:endParaRPr>
          </a:p>
          <a:p>
            <a:pPr marL="232410" marR="1490345" indent="-169545">
              <a:lnSpc>
                <a:spcPct val="110000"/>
              </a:lnSpc>
              <a:tabLst>
                <a:tab pos="4187190" algn="l"/>
              </a:tabLst>
            </a:pPr>
            <a:endParaRPr lang="en-US" sz="2400" dirty="0">
              <a:latin typeface="Arial MT"/>
              <a:cs typeface="Arial MT"/>
            </a:endParaRPr>
          </a:p>
          <a:p>
            <a:pPr marL="232410" marR="1490345" indent="-169545">
              <a:lnSpc>
                <a:spcPct val="110000"/>
              </a:lnSpc>
              <a:tabLst>
                <a:tab pos="4187190" algn="l"/>
              </a:tabLst>
            </a:pPr>
            <a:r>
              <a:rPr lang="en-US" sz="2400" dirty="0">
                <a:latin typeface="Arial MT"/>
                <a:cs typeface="Arial MT"/>
              </a:rPr>
              <a:t>Oxygen </a:t>
            </a:r>
            <a:r>
              <a:rPr lang="ar-EG" sz="2400" dirty="0">
                <a:latin typeface="Arial MT"/>
                <a:cs typeface="Arial MT"/>
              </a:rPr>
              <a:t>بيحفز ال</a:t>
            </a:r>
            <a:r>
              <a:rPr lang="en-US" sz="2400" dirty="0">
                <a:latin typeface="Arial MT"/>
                <a:cs typeface="Arial MT"/>
              </a:rPr>
              <a:t>reduction </a:t>
            </a:r>
            <a:r>
              <a:rPr lang="en-US" sz="2400" dirty="0" err="1">
                <a:latin typeface="Arial MT"/>
                <a:cs typeface="Arial MT"/>
              </a:rPr>
              <a:t>occure</a:t>
            </a:r>
            <a:r>
              <a:rPr lang="en-US" sz="2400" dirty="0">
                <a:latin typeface="Arial MT"/>
                <a:cs typeface="Arial MT"/>
              </a:rPr>
              <a:t> in cathode mean gain electron </a:t>
            </a:r>
            <a:r>
              <a:rPr lang="ar-EG" sz="2400" dirty="0">
                <a:latin typeface="Arial MT"/>
                <a:cs typeface="Arial MT"/>
              </a:rPr>
              <a:t>لذلك يحفز المعدن للتأكل 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157" y="248869"/>
            <a:ext cx="434594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8510" algn="l"/>
              </a:tabLst>
            </a:pPr>
            <a:r>
              <a:rPr spc="-5" dirty="0"/>
              <a:t>Uniform	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43582"/>
            <a:ext cx="8070850" cy="4221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such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type of corrosion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there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 uniform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decrease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volume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the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metal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due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5" dirty="0">
                <a:latin typeface="Arial MT"/>
                <a:cs typeface="Arial MT"/>
              </a:rPr>
              <a:t> direct </a:t>
            </a:r>
            <a:r>
              <a:rPr sz="3200" spc="-76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contact </a:t>
            </a:r>
            <a:r>
              <a:rPr sz="3200" spc="-10" dirty="0">
                <a:latin typeface="Arial MT"/>
                <a:cs typeface="Arial MT"/>
              </a:rPr>
              <a:t>with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the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surrounding</a:t>
            </a:r>
            <a:r>
              <a:rPr sz="3200" spc="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environment.</a:t>
            </a:r>
            <a:endParaRPr sz="32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Examples</a:t>
            </a:r>
            <a:endParaRPr lang="en-US" sz="3200" b="1" u="sng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endParaRPr sz="3200" dirty="0">
              <a:latin typeface="Arial"/>
              <a:cs typeface="Arial"/>
            </a:endParaRPr>
          </a:p>
          <a:p>
            <a:pPr marL="355600" marR="765810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  <a:tab pos="3479165" algn="l"/>
              </a:tabLst>
            </a:pPr>
            <a:r>
              <a:rPr sz="3200" spc="-5" dirty="0">
                <a:latin typeface="Arial MT"/>
                <a:cs typeface="Arial MT"/>
              </a:rPr>
              <a:t>Dissolvation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of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Zn,	</a:t>
            </a:r>
            <a:r>
              <a:rPr sz="3200" spc="-5" dirty="0">
                <a:latin typeface="Arial MT"/>
                <a:cs typeface="Arial MT"/>
              </a:rPr>
              <a:t>Al metal in acids and Pb </a:t>
            </a:r>
            <a:r>
              <a:rPr sz="3200" spc="-76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metal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</a:t>
            </a:r>
            <a:r>
              <a:rPr sz="3200" spc="-5" dirty="0">
                <a:latin typeface="Arial MT"/>
                <a:cs typeface="Arial MT"/>
              </a:rPr>
              <a:t> base</a:t>
            </a:r>
            <a:r>
              <a:rPr sz="2800" spc="-5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51758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Corrosion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ship</a:t>
            </a:r>
            <a:r>
              <a:rPr spc="-15" dirty="0"/>
              <a:t> </a:t>
            </a:r>
            <a:r>
              <a:rPr dirty="0"/>
              <a:t>hull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315199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586359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Corrosion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water</a:t>
            </a:r>
            <a:r>
              <a:rPr spc="-20" dirty="0"/>
              <a:t> </a:t>
            </a:r>
            <a:r>
              <a:rPr spc="-5" dirty="0"/>
              <a:t>tanks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15240" y="2161660"/>
            <a:ext cx="4894276" cy="237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Arial MT"/>
                <a:cs typeface="Arial MT"/>
              </a:rPr>
              <a:t>Rich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oxygen</a:t>
            </a:r>
          </a:p>
          <a:p>
            <a:pPr marL="147955" marR="5080" indent="-135890">
              <a:lnSpc>
                <a:spcPts val="7490"/>
              </a:lnSpc>
              <a:spcBef>
                <a:spcPts val="775"/>
              </a:spcBef>
            </a:pPr>
            <a:r>
              <a:rPr sz="2600" dirty="0">
                <a:latin typeface="Arial MT"/>
                <a:cs typeface="Arial MT"/>
              </a:rPr>
              <a:t>Corroded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area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Poor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oxygen</a:t>
            </a:r>
            <a:endParaRPr lang="en-US" sz="2600" dirty="0">
              <a:latin typeface="Arial MT"/>
              <a:cs typeface="Arial MT"/>
            </a:endParaRPr>
          </a:p>
          <a:p>
            <a:pPr marL="147955" marR="5080" indent="-135890">
              <a:lnSpc>
                <a:spcPts val="7490"/>
              </a:lnSpc>
              <a:spcBef>
                <a:spcPts val="775"/>
              </a:spcBef>
            </a:pPr>
            <a:r>
              <a:rPr lang="en-US" sz="2600" dirty="0">
                <a:latin typeface="Arial MT"/>
                <a:cs typeface="Arial MT"/>
              </a:rPr>
              <a:t>3. Differential Stress Corrosion   </a:t>
            </a:r>
            <a:endParaRPr sz="26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0" y="2393632"/>
            <a:ext cx="3335749" cy="2324100"/>
            <a:chOff x="3657600" y="2500312"/>
            <a:chExt cx="3335749" cy="2324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5771" y="2500312"/>
              <a:ext cx="1697578" cy="2324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57600" y="2546349"/>
              <a:ext cx="2272918" cy="1797051"/>
            </a:xfrm>
            <a:custGeom>
              <a:avLst/>
              <a:gdLst/>
              <a:ahLst/>
              <a:cxnLst/>
              <a:rect l="l" t="t" r="r" b="b"/>
              <a:pathLst>
                <a:path w="2858770" h="1998345">
                  <a:moveTo>
                    <a:pt x="2502154" y="733679"/>
                  </a:moveTo>
                  <a:lnTo>
                    <a:pt x="36525" y="29222"/>
                  </a:lnTo>
                  <a:lnTo>
                    <a:pt x="61887" y="22733"/>
                  </a:lnTo>
                  <a:lnTo>
                    <a:pt x="102616" y="12319"/>
                  </a:lnTo>
                  <a:lnTo>
                    <a:pt x="104648" y="8890"/>
                  </a:lnTo>
                  <a:lnTo>
                    <a:pt x="102870" y="2032"/>
                  </a:lnTo>
                  <a:lnTo>
                    <a:pt x="99441" y="0"/>
                  </a:lnTo>
                  <a:lnTo>
                    <a:pt x="0" y="25400"/>
                  </a:lnTo>
                  <a:lnTo>
                    <a:pt x="68580" y="96901"/>
                  </a:lnTo>
                  <a:lnTo>
                    <a:pt x="70993" y="99441"/>
                  </a:lnTo>
                  <a:lnTo>
                    <a:pt x="75057" y="99568"/>
                  </a:lnTo>
                  <a:lnTo>
                    <a:pt x="80137" y="94742"/>
                  </a:lnTo>
                  <a:lnTo>
                    <a:pt x="80264" y="90678"/>
                  </a:lnTo>
                  <a:lnTo>
                    <a:pt x="77851" y="88138"/>
                  </a:lnTo>
                  <a:lnTo>
                    <a:pt x="32931" y="41363"/>
                  </a:lnTo>
                  <a:lnTo>
                    <a:pt x="2498598" y="745871"/>
                  </a:lnTo>
                  <a:lnTo>
                    <a:pt x="2502154" y="733679"/>
                  </a:lnTo>
                  <a:close/>
                </a:path>
                <a:path w="2858770" h="1998345">
                  <a:moveTo>
                    <a:pt x="2572385" y="1746250"/>
                  </a:moveTo>
                  <a:lnTo>
                    <a:pt x="2571242" y="1733550"/>
                  </a:lnTo>
                  <a:lnTo>
                    <a:pt x="35572" y="1944827"/>
                  </a:lnTo>
                  <a:lnTo>
                    <a:pt x="88519" y="1907794"/>
                  </a:lnTo>
                  <a:lnTo>
                    <a:pt x="91313" y="1905762"/>
                  </a:lnTo>
                  <a:lnTo>
                    <a:pt x="92075" y="1901825"/>
                  </a:lnTo>
                  <a:lnTo>
                    <a:pt x="88011" y="1895983"/>
                  </a:lnTo>
                  <a:lnTo>
                    <a:pt x="84074" y="1895348"/>
                  </a:lnTo>
                  <a:lnTo>
                    <a:pt x="0" y="1954276"/>
                  </a:lnTo>
                  <a:lnTo>
                    <a:pt x="92710" y="1998345"/>
                  </a:lnTo>
                  <a:lnTo>
                    <a:pt x="96393" y="1997075"/>
                  </a:lnTo>
                  <a:lnTo>
                    <a:pt x="99441" y="1990725"/>
                  </a:lnTo>
                  <a:lnTo>
                    <a:pt x="98171" y="1986915"/>
                  </a:lnTo>
                  <a:lnTo>
                    <a:pt x="40652" y="1959483"/>
                  </a:lnTo>
                  <a:lnTo>
                    <a:pt x="36550" y="1957527"/>
                  </a:lnTo>
                  <a:lnTo>
                    <a:pt x="2572385" y="1746250"/>
                  </a:lnTo>
                  <a:close/>
                </a:path>
                <a:path w="2858770" h="1998345">
                  <a:moveTo>
                    <a:pt x="2858389" y="1162050"/>
                  </a:moveTo>
                  <a:lnTo>
                    <a:pt x="250952" y="809739"/>
                  </a:lnTo>
                  <a:lnTo>
                    <a:pt x="258546" y="806577"/>
                  </a:lnTo>
                  <a:lnTo>
                    <a:pt x="310769" y="784860"/>
                  </a:lnTo>
                  <a:lnTo>
                    <a:pt x="313944" y="783590"/>
                  </a:lnTo>
                  <a:lnTo>
                    <a:pt x="315468" y="779907"/>
                  </a:lnTo>
                  <a:lnTo>
                    <a:pt x="314198" y="776605"/>
                  </a:lnTo>
                  <a:lnTo>
                    <a:pt x="312801" y="773430"/>
                  </a:lnTo>
                  <a:lnTo>
                    <a:pt x="309118" y="771779"/>
                  </a:lnTo>
                  <a:lnTo>
                    <a:pt x="214376" y="811149"/>
                  </a:lnTo>
                  <a:lnTo>
                    <a:pt x="295275" y="874268"/>
                  </a:lnTo>
                  <a:lnTo>
                    <a:pt x="299212" y="873760"/>
                  </a:lnTo>
                  <a:lnTo>
                    <a:pt x="249262" y="822312"/>
                  </a:lnTo>
                  <a:lnTo>
                    <a:pt x="2856738" y="1174750"/>
                  </a:lnTo>
                  <a:lnTo>
                    <a:pt x="2858389" y="1162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7772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33A9B3-73CE-1F9D-B6D1-89CE01BD44F9}"/>
              </a:ext>
            </a:extLst>
          </p:cNvPr>
          <p:cNvSpPr txBox="1"/>
          <p:nvPr/>
        </p:nvSpPr>
        <p:spPr>
          <a:xfrm>
            <a:off x="31955" y="0"/>
            <a:ext cx="9080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3. Differential stress corrosion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Take place when the surface is strained to different degree</a:t>
            </a:r>
          </a:p>
          <a:p>
            <a:endParaRPr lang="en-US" sz="2400" dirty="0"/>
          </a:p>
          <a:p>
            <a:r>
              <a:rPr lang="en-US" sz="2400" dirty="0"/>
              <a:t>Strained part is anode</a:t>
            </a:r>
          </a:p>
          <a:p>
            <a:r>
              <a:rPr lang="en-US" sz="2400" dirty="0"/>
              <a:t>Less strained part is </a:t>
            </a:r>
            <a:r>
              <a:rPr lang="en-US" sz="2400" dirty="0" err="1"/>
              <a:t>cathod</a:t>
            </a:r>
            <a:endParaRPr lang="en-US" sz="2400" dirty="0"/>
          </a:p>
          <a:p>
            <a:r>
              <a:rPr lang="en-US" sz="2400" dirty="0"/>
              <a:t>                     Cell reaction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32CE317F-5D77-5C21-6637-4E506668AE5F}"/>
              </a:ext>
            </a:extLst>
          </p:cNvPr>
          <p:cNvSpPr txBox="1"/>
          <p:nvPr/>
        </p:nvSpPr>
        <p:spPr>
          <a:xfrm>
            <a:off x="422868" y="3085361"/>
            <a:ext cx="8684260" cy="377667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spcBef>
                <a:spcPts val="83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431165" algn="l"/>
                <a:tab pos="431800" algn="l"/>
              </a:tabLst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Anodic</a:t>
            </a:r>
            <a:r>
              <a:rPr sz="2400" b="1" u="sng" spc="-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8900" marR="1285240">
              <a:lnSpc>
                <a:spcPct val="119700"/>
              </a:lnSpc>
              <a:spcBef>
                <a:spcPts val="25"/>
              </a:spcBef>
              <a:tabLst>
                <a:tab pos="3181350" algn="l"/>
              </a:tabLst>
            </a:pPr>
            <a:r>
              <a:rPr sz="2000" dirty="0">
                <a:latin typeface="Arial MT"/>
                <a:cs typeface="Arial MT"/>
              </a:rPr>
              <a:t>M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M </a:t>
            </a:r>
            <a:r>
              <a:rPr sz="2000" baseline="25000" dirty="0">
                <a:latin typeface="Arial MT"/>
                <a:cs typeface="Arial MT"/>
              </a:rPr>
              <a:t>n+</a:t>
            </a:r>
            <a:r>
              <a:rPr sz="2000" spc="397" baseline="25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 ne</a:t>
            </a:r>
            <a:r>
              <a:rPr sz="2000" baseline="25000" dirty="0">
                <a:latin typeface="Arial MT"/>
                <a:cs typeface="Arial MT"/>
              </a:rPr>
              <a:t>-	</a:t>
            </a:r>
            <a:r>
              <a:rPr sz="2000" spc="-5" dirty="0">
                <a:latin typeface="Arial MT"/>
                <a:cs typeface="Arial MT"/>
              </a:rPr>
              <a:t>(n=1,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3,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…) </a:t>
            </a:r>
            <a:r>
              <a:rPr sz="2000" spc="-81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Anodic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metal will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corroded.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 MT"/>
              <a:cs typeface="Arial MT"/>
            </a:endParaRPr>
          </a:p>
          <a:p>
            <a:pPr marL="431800" indent="-342900"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431165" algn="l"/>
                <a:tab pos="431800" algn="l"/>
              </a:tabLst>
            </a:pP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Cathodic</a:t>
            </a:r>
            <a:r>
              <a:rPr sz="2400" b="1" u="sng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reaction:</a:t>
            </a:r>
            <a:endParaRPr sz="2400" b="1" u="sng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31800" marR="1163320" indent="-342900">
              <a:lnSpc>
                <a:spcPct val="100299"/>
              </a:lnSpc>
              <a:spcBef>
                <a:spcPts val="705"/>
              </a:spcBef>
            </a:pP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strong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acidic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medium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lang="en-US" sz="2000" spc="-40" dirty="0">
                <a:latin typeface="Arial MT"/>
                <a:cs typeface="Arial MT"/>
              </a:rPr>
              <a:t>      </a:t>
            </a:r>
            <a:r>
              <a:rPr sz="2000" dirty="0">
                <a:latin typeface="Arial MT"/>
                <a:cs typeface="Arial MT"/>
              </a:rPr>
              <a:t>(pH&lt;4)</a:t>
            </a:r>
            <a:r>
              <a:rPr lang="en-US" sz="2000" dirty="0">
                <a:latin typeface="Arial MT"/>
                <a:cs typeface="Arial MT"/>
              </a:rPr>
              <a:t> </a:t>
            </a:r>
          </a:p>
          <a:p>
            <a:pPr marL="431800" marR="1163320" indent="-342900">
              <a:lnSpc>
                <a:spcPct val="100299"/>
              </a:lnSpc>
              <a:spcBef>
                <a:spcPts val="705"/>
              </a:spcBef>
            </a:pPr>
            <a:r>
              <a:rPr lang="en-US" sz="2000" dirty="0">
                <a:latin typeface="Arial MT"/>
                <a:cs typeface="Arial MT"/>
              </a:rPr>
              <a:t> hydrogen evaluation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81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2H</a:t>
            </a:r>
            <a:r>
              <a:rPr sz="2000" spc="-290" dirty="0">
                <a:latin typeface="Arial MT"/>
                <a:cs typeface="Arial MT"/>
              </a:rPr>
              <a:t> </a:t>
            </a:r>
            <a:r>
              <a:rPr sz="2000" baseline="25000" dirty="0">
                <a:latin typeface="Arial MT"/>
                <a:cs typeface="Arial MT"/>
              </a:rPr>
              <a:t>+</a:t>
            </a:r>
            <a:r>
              <a:rPr sz="2000" spc="397" baseline="250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2e</a:t>
            </a:r>
            <a:r>
              <a:rPr sz="2000" baseline="25000" dirty="0">
                <a:latin typeface="Arial MT"/>
                <a:cs typeface="Arial MT"/>
              </a:rPr>
              <a:t>-</a:t>
            </a:r>
            <a:r>
              <a:rPr sz="2000" spc="397" baseline="25000" dirty="0">
                <a:latin typeface="Arial MT"/>
                <a:cs typeface="Arial MT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 MT"/>
                <a:cs typeface="Arial MT"/>
              </a:rPr>
              <a:t>H</a:t>
            </a:r>
            <a:r>
              <a:rPr sz="2000" baseline="-20833" dirty="0">
                <a:latin typeface="Arial MT"/>
                <a:cs typeface="Arial MT"/>
              </a:rPr>
              <a:t>2</a:t>
            </a:r>
            <a:r>
              <a:rPr lang="en-US" sz="2000" baseline="-20833" dirty="0">
                <a:latin typeface="Arial MT"/>
                <a:cs typeface="Arial MT"/>
              </a:rPr>
              <a:t>  </a:t>
            </a:r>
            <a:endParaRPr sz="2000" baseline="-20833" dirty="0">
              <a:latin typeface="Arial MT"/>
              <a:cs typeface="Arial MT"/>
            </a:endParaRP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neutral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basic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medium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lang="en-US" sz="2000" spc="-40" dirty="0">
                <a:latin typeface="Arial MT"/>
                <a:cs typeface="Arial MT"/>
              </a:rPr>
              <a:t>   </a:t>
            </a:r>
            <a:r>
              <a:rPr sz="2000" dirty="0">
                <a:latin typeface="Arial MT"/>
                <a:cs typeface="Arial MT"/>
              </a:rPr>
              <a:t>(pH=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4-10) </a:t>
            </a:r>
            <a:r>
              <a:rPr sz="2000" spc="-815" dirty="0">
                <a:latin typeface="Arial MT"/>
                <a:cs typeface="Arial MT"/>
              </a:rPr>
              <a:t> </a:t>
            </a:r>
            <a:endParaRPr lang="en-US" sz="2000" spc="-815" dirty="0">
              <a:latin typeface="Arial MT"/>
              <a:cs typeface="Arial MT"/>
            </a:endParaRP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sz="2000" spc="-5" dirty="0">
                <a:latin typeface="Arial MT"/>
                <a:cs typeface="Arial MT"/>
              </a:rPr>
              <a:t>1/2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</a:t>
            </a:r>
            <a:r>
              <a:rPr sz="2000" spc="-7" baseline="-20833" dirty="0">
                <a:latin typeface="Arial MT"/>
                <a:cs typeface="Arial MT"/>
              </a:rPr>
              <a:t>2</a:t>
            </a:r>
            <a:r>
              <a:rPr sz="2000" spc="427" baseline="-20833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</a:t>
            </a:r>
            <a:r>
              <a:rPr sz="2000" baseline="-20833" dirty="0">
                <a:latin typeface="Arial MT"/>
                <a:cs typeface="Arial MT"/>
              </a:rPr>
              <a:t>2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+ </a:t>
            </a:r>
            <a:r>
              <a:rPr sz="2000" spc="-5" dirty="0">
                <a:latin typeface="Arial MT"/>
                <a:cs typeface="Arial MT"/>
              </a:rPr>
              <a:t>2e</a:t>
            </a:r>
            <a:r>
              <a:rPr sz="2000" spc="-7" baseline="25000" dirty="0">
                <a:latin typeface="Arial MT"/>
                <a:cs typeface="Arial MT"/>
              </a:rPr>
              <a:t>-</a:t>
            </a:r>
            <a:r>
              <a:rPr sz="2000" spc="397" baseline="25000" dirty="0">
                <a:latin typeface="Arial MT"/>
                <a:cs typeface="Arial MT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MT"/>
                <a:cs typeface="Arial MT"/>
              </a:rPr>
              <a:t>2OH</a:t>
            </a:r>
            <a:r>
              <a:rPr sz="2000" spc="-7" baseline="25000" dirty="0">
                <a:latin typeface="Arial MT"/>
                <a:cs typeface="Arial MT"/>
              </a:rPr>
              <a:t>-</a:t>
            </a:r>
            <a:endParaRPr lang="en-US" sz="2000" spc="-7" baseline="25000" dirty="0">
              <a:latin typeface="Arial MT"/>
              <a:cs typeface="Arial MT"/>
            </a:endParaRPr>
          </a:p>
          <a:p>
            <a:pPr marL="431800" marR="43180" indent="-342900">
              <a:lnSpc>
                <a:spcPct val="100299"/>
              </a:lnSpc>
              <a:spcBef>
                <a:spcPts val="705"/>
              </a:spcBef>
            </a:pPr>
            <a:r>
              <a:rPr lang="en-US" sz="2000" spc="-7" baseline="25000" dirty="0">
                <a:latin typeface="Arial MT"/>
                <a:cs typeface="Arial MT"/>
              </a:rPr>
              <a:t>-----------------oxygen reduction</a:t>
            </a:r>
            <a:endParaRPr sz="2000" baseline="25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9971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728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44" rIns="0" bIns="0" rtlCol="0">
            <a:spAutoFit/>
          </a:bodyPr>
          <a:lstStyle/>
          <a:p>
            <a:pPr marL="2867660" marR="5080" indent="-244221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4</a:t>
            </a:r>
            <a:r>
              <a:rPr spc="-5" dirty="0"/>
              <a:t>.Stress corrosion cracking </a:t>
            </a:r>
            <a:r>
              <a:rPr spc="-1070" dirty="0"/>
              <a:t> </a:t>
            </a:r>
            <a:r>
              <a:rPr dirty="0"/>
              <a:t>(S.C.C)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743582"/>
            <a:ext cx="861060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78460" indent="-342900">
              <a:lnSpc>
                <a:spcPct val="100000"/>
              </a:lnSpc>
              <a:spcBef>
                <a:spcPts val="9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This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type 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takes place due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presence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stress 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surface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specific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corrosive</a:t>
            </a:r>
            <a:r>
              <a:rPr sz="2800" spc="-5" dirty="0">
                <a:latin typeface="Arial MT"/>
                <a:cs typeface="Arial MT"/>
              </a:rPr>
              <a:t> environment.</a:t>
            </a:r>
            <a:endParaRPr sz="2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Stress = force /</a:t>
            </a:r>
            <a:r>
              <a:rPr sz="2800" dirty="0">
                <a:latin typeface="Arial MT"/>
                <a:cs typeface="Arial MT"/>
              </a:rPr>
              <a:t> cross</a:t>
            </a:r>
            <a:r>
              <a:rPr sz="2800" spc="-5" dirty="0">
                <a:latin typeface="Arial MT"/>
                <a:cs typeface="Arial MT"/>
              </a:rPr>
              <a:t> sectional area</a:t>
            </a:r>
            <a:endParaRPr sz="2800" dirty="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Any </a:t>
            </a:r>
            <a:r>
              <a:rPr sz="2800" dirty="0">
                <a:latin typeface="Arial MT"/>
                <a:cs typeface="Arial MT"/>
              </a:rPr>
              <a:t>metal </a:t>
            </a:r>
            <a:r>
              <a:rPr sz="2800" spc="-5" dirty="0">
                <a:latin typeface="Arial MT"/>
                <a:cs typeface="Arial MT"/>
              </a:rPr>
              <a:t>undergo </a:t>
            </a:r>
            <a:r>
              <a:rPr sz="2800" dirty="0">
                <a:latin typeface="Arial MT"/>
                <a:cs typeface="Arial MT"/>
              </a:rPr>
              <a:t>stress </a:t>
            </a:r>
            <a:r>
              <a:rPr sz="2800" spc="-5" dirty="0">
                <a:latin typeface="Arial MT"/>
                <a:cs typeface="Arial MT"/>
              </a:rPr>
              <a:t>corrosion </a:t>
            </a:r>
            <a:r>
              <a:rPr sz="2800" dirty="0">
                <a:latin typeface="Arial MT"/>
                <a:cs typeface="Arial MT"/>
              </a:rPr>
              <a:t>cracking </a:t>
            </a:r>
            <a:r>
              <a:rPr sz="2800" spc="-10" dirty="0">
                <a:latin typeface="Arial MT"/>
                <a:cs typeface="Arial MT"/>
              </a:rPr>
              <a:t>it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must </a:t>
            </a:r>
            <a:r>
              <a:rPr sz="2800" dirty="0">
                <a:latin typeface="Arial MT"/>
                <a:cs typeface="Arial MT"/>
              </a:rPr>
              <a:t>be </a:t>
            </a:r>
            <a:r>
              <a:rPr sz="2800" spc="-5" dirty="0">
                <a:latin typeface="Arial MT"/>
                <a:cs typeface="Arial MT"/>
              </a:rPr>
              <a:t>under </a:t>
            </a:r>
            <a:r>
              <a:rPr sz="2800" dirty="0">
                <a:latin typeface="Arial MT"/>
                <a:cs typeface="Arial MT"/>
              </a:rPr>
              <a:t>stress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dirty="0">
                <a:latin typeface="Arial MT"/>
                <a:cs typeface="Arial MT"/>
              </a:rPr>
              <a:t>in specific </a:t>
            </a:r>
            <a:r>
              <a:rPr sz="2800" spc="-5" dirty="0">
                <a:latin typeface="Arial MT"/>
                <a:cs typeface="Arial MT"/>
              </a:rPr>
              <a:t>corrosive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environment.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8CF8E7-7504-5AB2-5A6D-51F49B227D32}"/>
              </a:ext>
            </a:extLst>
          </p:cNvPr>
          <p:cNvSpPr txBox="1"/>
          <p:nvPr/>
        </p:nvSpPr>
        <p:spPr>
          <a:xfrm>
            <a:off x="228600" y="548640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>
                <a:highlight>
                  <a:srgbClr val="FFFF00"/>
                </a:highlight>
              </a:rPr>
              <a:t>تأكل الشكوك الأساس فيه ال </a:t>
            </a:r>
            <a:r>
              <a:rPr lang="en-US" sz="2800" dirty="0">
                <a:highlight>
                  <a:srgbClr val="FFFF00"/>
                </a:highlight>
              </a:rPr>
              <a:t>stress and specified type of electrolyte</a:t>
            </a:r>
          </a:p>
        </p:txBody>
      </p:sp>
    </p:spTree>
    <p:extLst>
      <p:ext uri="{BB962C8B-B14F-4D97-AF65-F5344CB8AC3E}">
        <p14:creationId xmlns:p14="http://schemas.microsoft.com/office/powerpoint/2010/main" val="1636737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85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2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6477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991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4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6794"/>
            <a:ext cx="233997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330066"/>
                  </a:solidFill>
                </a:uFill>
              </a:rPr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745107"/>
            <a:ext cx="88392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5115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</a:tabLst>
            </a:pPr>
            <a:r>
              <a:rPr sz="2400" dirty="0">
                <a:latin typeface="Arial MT"/>
                <a:cs typeface="Arial MT"/>
              </a:rPr>
              <a:t>Stressed	steel + </a:t>
            </a:r>
            <a:r>
              <a:rPr sz="2400" spc="-5" dirty="0">
                <a:latin typeface="Arial MT"/>
                <a:cs typeface="Arial MT"/>
              </a:rPr>
              <a:t>nitrate or </a:t>
            </a:r>
            <a:r>
              <a:rPr sz="2400" spc="-10" dirty="0">
                <a:latin typeface="Arial MT"/>
                <a:cs typeface="Arial MT"/>
              </a:rPr>
              <a:t>hydroxide </a:t>
            </a:r>
            <a:r>
              <a:rPr sz="2400" spc="-5" dirty="0">
                <a:latin typeface="Arial MT"/>
                <a:cs typeface="Arial MT"/>
              </a:rPr>
              <a:t>ion </a:t>
            </a:r>
            <a:r>
              <a:rPr sz="2400" dirty="0">
                <a:latin typeface="Arial MT"/>
                <a:cs typeface="Arial MT"/>
              </a:rPr>
              <a:t>tends to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S.C.C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  <a:tab pos="4582160" algn="l"/>
              </a:tabLst>
            </a:pPr>
            <a:r>
              <a:rPr sz="2400" dirty="0">
                <a:latin typeface="Arial MT"/>
                <a:cs typeface="Arial MT"/>
              </a:rPr>
              <a:t>Stressed	</a:t>
            </a:r>
            <a:r>
              <a:rPr sz="2400" spc="-5" dirty="0">
                <a:latin typeface="Arial MT"/>
                <a:cs typeface="Arial MT"/>
              </a:rPr>
              <a:t>copper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and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it's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alloy	</a:t>
            </a:r>
            <a:r>
              <a:rPr sz="2400" dirty="0">
                <a:latin typeface="Arial MT"/>
                <a:cs typeface="Arial MT"/>
              </a:rPr>
              <a:t>+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ammonia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tends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S.C.C</a:t>
            </a:r>
          </a:p>
          <a:p>
            <a:pPr marL="355600" marR="467995" indent="-34290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  <a:tab pos="3812540" algn="l"/>
              </a:tabLst>
            </a:pPr>
            <a:r>
              <a:rPr sz="2400" dirty="0">
                <a:latin typeface="Arial MT"/>
                <a:cs typeface="Arial MT"/>
              </a:rPr>
              <a:t>Stressed	</a:t>
            </a:r>
            <a:r>
              <a:rPr sz="2400" spc="-5" dirty="0">
                <a:latin typeface="Arial MT"/>
                <a:cs typeface="Arial MT"/>
              </a:rPr>
              <a:t>stainless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steel	+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chloride ion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tends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S.C.C</a:t>
            </a:r>
            <a:endParaRPr lang="en-US" sz="2400" spc="-5" dirty="0">
              <a:latin typeface="Arial MT"/>
              <a:cs typeface="Arial MT"/>
            </a:endParaRPr>
          </a:p>
          <a:p>
            <a:pPr marL="355600" marR="467995" indent="-34290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  <a:tab pos="3812540" algn="l"/>
              </a:tabLst>
            </a:pPr>
            <a:endParaRPr lang="en-US" sz="2400" spc="-5" dirty="0">
              <a:latin typeface="Arial MT"/>
              <a:cs typeface="Arial MT"/>
            </a:endParaRPr>
          </a:p>
          <a:p>
            <a:pPr marL="355600" marR="467995" indent="-34290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  <a:tab pos="3812540" algn="l"/>
              </a:tabLst>
            </a:pPr>
            <a:r>
              <a:rPr lang="en-US" sz="2400" spc="-5" dirty="0">
                <a:latin typeface="Arial MT"/>
                <a:cs typeface="Arial MT"/>
              </a:rPr>
              <a:t>Alumina     ----sea water and water vapor</a:t>
            </a:r>
          </a:p>
          <a:p>
            <a:pPr marL="355600" marR="467995" indent="-34290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  <a:tab pos="3812540" algn="l"/>
              </a:tabLst>
            </a:pPr>
            <a:r>
              <a:rPr lang="en-US" sz="2400" spc="-5" dirty="0">
                <a:latin typeface="Arial MT"/>
                <a:cs typeface="Arial MT"/>
              </a:rPr>
              <a:t>Stress CC localized at stressed area </a:t>
            </a:r>
          </a:p>
          <a:p>
            <a:pPr marL="355600" marR="467995" indent="-342900">
              <a:lnSpc>
                <a:spcPct val="100000"/>
              </a:lnSpc>
              <a:spcBef>
                <a:spcPts val="575"/>
              </a:spcBef>
              <a:buClr>
                <a:srgbClr val="330066"/>
              </a:buClr>
              <a:buSzPct val="68750"/>
              <a:buFont typeface="Wingdings"/>
              <a:buChar char=""/>
              <a:tabLst>
                <a:tab pos="354965" algn="l"/>
                <a:tab pos="355600" algn="l"/>
                <a:tab pos="1727835" algn="l"/>
                <a:tab pos="3812540" algn="l"/>
              </a:tabLst>
            </a:pPr>
            <a:r>
              <a:rPr lang="en-US" sz="2400" spc="-5" dirty="0">
                <a:latin typeface="Arial MT"/>
                <a:cs typeface="Arial MT"/>
              </a:rPr>
              <a:t>Not gradually </a:t>
            </a: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4036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746506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2.</a:t>
            </a:r>
            <a:r>
              <a:rPr spc="-5" dirty="0"/>
              <a:t>Atmospheric</a:t>
            </a:r>
            <a:r>
              <a:rPr spc="-55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43582"/>
            <a:ext cx="8303260" cy="3792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66725" indent="-3429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Atmospheric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take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place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dirty="0">
                <a:latin typeface="Arial MT"/>
                <a:cs typeface="Arial MT"/>
              </a:rPr>
              <a:t> to </a:t>
            </a:r>
            <a:r>
              <a:rPr sz="2800" spc="-5" dirty="0">
                <a:latin typeface="Arial MT"/>
                <a:cs typeface="Arial MT"/>
              </a:rPr>
              <a:t>direct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contact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between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atmosphere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Types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atmosphere:</a:t>
            </a:r>
            <a:endParaRPr sz="2800" dirty="0">
              <a:latin typeface="Arial MT"/>
              <a:cs typeface="Arial MT"/>
            </a:endParaRPr>
          </a:p>
          <a:p>
            <a:pPr marL="355600" marR="61594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Gas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type: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contain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mainly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oxygen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gas(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23%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/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W) </a:t>
            </a:r>
            <a:r>
              <a:rPr sz="2800" spc="-10" dirty="0">
                <a:latin typeface="Arial MT"/>
                <a:cs typeface="Arial MT"/>
              </a:rPr>
              <a:t>and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water vapor.</a:t>
            </a:r>
            <a:endParaRPr sz="2800" dirty="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Liquid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type: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contain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mainly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water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dissolved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oxygen.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897" y="2349500"/>
            <a:ext cx="484973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0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</a:t>
            </a:r>
            <a:r>
              <a:rPr dirty="0"/>
              <a:t> of</a:t>
            </a:r>
            <a:r>
              <a:rPr spc="-15" dirty="0"/>
              <a:t> </a:t>
            </a:r>
            <a:r>
              <a:rPr spc="-5" dirty="0"/>
              <a:t>stress</a:t>
            </a:r>
            <a:r>
              <a:rPr spc="5" dirty="0"/>
              <a:t> </a:t>
            </a:r>
            <a:r>
              <a:rPr spc="-5" dirty="0"/>
              <a:t>corrosion </a:t>
            </a:r>
            <a:r>
              <a:rPr spc="-1065" dirty="0"/>
              <a:t> </a:t>
            </a:r>
            <a:r>
              <a:rPr spc="-5" dirty="0"/>
              <a:t>cracking: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5082"/>
            <a:ext cx="6249035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S.C.C starts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pitting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corrosion.</a:t>
            </a:r>
            <a:endParaRPr sz="28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tip:</a:t>
            </a:r>
            <a:endParaRPr sz="2800" dirty="0">
              <a:latin typeface="Arial"/>
              <a:cs typeface="Arial"/>
            </a:endParaRPr>
          </a:p>
          <a:p>
            <a:pPr marL="1685925" marR="5080">
              <a:lnSpc>
                <a:spcPct val="120000"/>
              </a:lnSpc>
            </a:pPr>
            <a:r>
              <a:rPr sz="2800" spc="-5" dirty="0">
                <a:latin typeface="Arial MT"/>
                <a:cs typeface="Arial MT"/>
              </a:rPr>
              <a:t>Very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concentrated stress.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Very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concentrated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corrosion.</a:t>
            </a:r>
            <a:endParaRPr sz="2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20149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1251"/>
            <a:ext cx="69443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</a:rPr>
              <a:t>Factors</a:t>
            </a:r>
            <a:r>
              <a:rPr sz="4800" spc="15" dirty="0">
                <a:solidFill>
                  <a:srgbClr val="000000"/>
                </a:solidFill>
              </a:rPr>
              <a:t> </a:t>
            </a:r>
            <a:r>
              <a:rPr sz="4800" spc="-10" dirty="0">
                <a:solidFill>
                  <a:srgbClr val="000000"/>
                </a:solidFill>
              </a:rPr>
              <a:t>affecting</a:t>
            </a:r>
            <a:r>
              <a:rPr sz="4800" spc="4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S.C.C: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548640" y="1297305"/>
            <a:ext cx="6918959" cy="64135"/>
          </a:xfrm>
          <a:custGeom>
            <a:avLst/>
            <a:gdLst/>
            <a:ahLst/>
            <a:cxnLst/>
            <a:rect l="l" t="t" r="r" b="b"/>
            <a:pathLst>
              <a:path w="6918959" h="64134">
                <a:moveTo>
                  <a:pt x="6918959" y="0"/>
                </a:moveTo>
                <a:lnTo>
                  <a:pt x="0" y="0"/>
                </a:lnTo>
                <a:lnTo>
                  <a:pt x="0" y="64008"/>
                </a:lnTo>
                <a:lnTo>
                  <a:pt x="6918959" y="64008"/>
                </a:lnTo>
                <a:lnTo>
                  <a:pt x="6918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50743"/>
            <a:ext cx="5934075" cy="16719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Specific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environment</a:t>
            </a:r>
            <a:endParaRPr sz="30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spc="-5" dirty="0">
                <a:latin typeface="Arial MT"/>
                <a:cs typeface="Arial MT"/>
              </a:rPr>
              <a:t>Stress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magnitude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direction.</a:t>
            </a:r>
            <a:endParaRPr sz="30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spc="-5" dirty="0">
                <a:latin typeface="Arial MT"/>
                <a:cs typeface="Arial MT"/>
              </a:rPr>
              <a:t>Structure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metal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composition.</a:t>
            </a:r>
          </a:p>
        </p:txBody>
      </p:sp>
    </p:spTree>
    <p:extLst>
      <p:ext uri="{BB962C8B-B14F-4D97-AF65-F5344CB8AC3E}">
        <p14:creationId xmlns:p14="http://schemas.microsoft.com/office/powerpoint/2010/main" val="167461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80CC5-CE74-D438-62FE-35C34F0F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17" y="381000"/>
            <a:ext cx="8072119" cy="600164"/>
          </a:xfrm>
        </p:spPr>
        <p:txBody>
          <a:bodyPr/>
          <a:lstStyle/>
          <a:p>
            <a:r>
              <a:rPr lang="en-US" dirty="0"/>
              <a:t>Compare between SCC and DSC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3373C4-CFC5-F815-1C6F-5A0AC844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40" y="1365426"/>
            <a:ext cx="7610475" cy="3385542"/>
          </a:xfrm>
        </p:spPr>
        <p:txBody>
          <a:bodyPr/>
          <a:lstStyle/>
          <a:p>
            <a:r>
              <a:rPr lang="en-US" dirty="0"/>
              <a:t>SCC                                                     DSC</a:t>
            </a:r>
          </a:p>
          <a:p>
            <a:pPr algn="r"/>
            <a:r>
              <a:rPr lang="en-US" sz="2400" b="0" dirty="0"/>
              <a:t>Take place with certain corrosion      - take place with </a:t>
            </a:r>
            <a:r>
              <a:rPr lang="en-US" sz="2400" b="0" dirty="0" smtClean="0"/>
              <a:t>        any </a:t>
            </a:r>
            <a:r>
              <a:rPr lang="en-US" sz="2400" b="0" dirty="0"/>
              <a:t>corrosion</a:t>
            </a:r>
          </a:p>
          <a:p>
            <a:r>
              <a:rPr lang="en-US" sz="2400" b="0" dirty="0"/>
              <a:t>Localized                                            -  un localized </a:t>
            </a:r>
          </a:p>
          <a:p>
            <a:r>
              <a:rPr lang="en-US" sz="2400" b="0" dirty="0"/>
              <a:t>Sudden failure                                    - gradually </a:t>
            </a:r>
            <a:r>
              <a:rPr lang="en-US" sz="2400" b="0" dirty="0" err="1"/>
              <a:t>Faliure</a:t>
            </a:r>
            <a:endParaRPr lang="en-US" sz="2400" b="0" dirty="0"/>
          </a:p>
          <a:p>
            <a:pPr algn="l"/>
            <a:r>
              <a:rPr lang="en-US" sz="2400" b="0" dirty="0"/>
              <a:t>It must be cyclic inspection               - it appear on the          </a:t>
            </a:r>
          </a:p>
          <a:p>
            <a:pPr algn="l"/>
            <a:r>
              <a:rPr lang="en-US" sz="2400" b="0" dirty="0"/>
              <a:t>                                                            surface</a:t>
            </a:r>
          </a:p>
          <a:p>
            <a:r>
              <a:rPr lang="en-US" sz="2400" b="0" dirty="0"/>
              <a:t>                                                          -by decreasing the</a:t>
            </a:r>
          </a:p>
          <a:p>
            <a:r>
              <a:rPr lang="en-US" sz="2400" b="0" dirty="0"/>
              <a:t>                                                             thickness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0563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685546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5.Pitting</a:t>
            </a:r>
            <a:r>
              <a:rPr spc="-15" dirty="0"/>
              <a:t> </a:t>
            </a:r>
            <a:r>
              <a:rPr spc="-5" dirty="0"/>
              <a:t>Corrosion</a:t>
            </a:r>
            <a:r>
              <a:rPr lang="en-US" spc="-5" dirty="0"/>
              <a:t>   </a:t>
            </a:r>
            <a:r>
              <a:rPr lang="ar-EG" spc="-5" dirty="0"/>
              <a:t>تأكل النقر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43582"/>
            <a:ext cx="7801609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1280" indent="-342900">
              <a:lnSpc>
                <a:spcPct val="100000"/>
              </a:lnSpc>
              <a:spcBef>
                <a:spcPts val="9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454659" algn="l"/>
                <a:tab pos="455295" algn="l"/>
              </a:tabLst>
            </a:pPr>
            <a:r>
              <a:rPr dirty="0"/>
              <a:t>	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type,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dirty="0">
                <a:latin typeface="Arial MT"/>
                <a:cs typeface="Arial MT"/>
              </a:rPr>
              <a:t> is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concentrated</a:t>
            </a:r>
            <a:r>
              <a:rPr sz="2800" dirty="0">
                <a:latin typeface="Arial MT"/>
                <a:cs typeface="Arial MT"/>
              </a:rPr>
              <a:t> at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some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places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less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others,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thus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pits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are 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formed.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It’s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form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localized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attack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 </a:t>
            </a:r>
            <a:r>
              <a:rPr sz="2800" spc="-10" dirty="0">
                <a:latin typeface="Arial MT"/>
                <a:cs typeface="Arial MT"/>
              </a:rPr>
              <a:t>which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small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pits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holes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694182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Over</a:t>
            </a:r>
            <a:r>
              <a:rPr spc="-10" dirty="0"/>
              <a:t> </a:t>
            </a:r>
            <a:r>
              <a:rPr spc="-5" dirty="0"/>
              <a:t>all and pitting</a:t>
            </a:r>
            <a:r>
              <a:rPr spc="25" dirty="0"/>
              <a:t> </a:t>
            </a:r>
            <a:r>
              <a:rPr spc="-5" dirty="0"/>
              <a:t>corrosion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941" y="2514600"/>
            <a:ext cx="822706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6685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885137"/>
            <a:ext cx="8458200" cy="344886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759542"/>
            <a:ext cx="4343400" cy="54126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3581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3276600" cy="5181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066800"/>
            <a:ext cx="37338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609600"/>
            <a:ext cx="4876800" cy="5791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78658"/>
            <a:ext cx="4905375" cy="632214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6794"/>
            <a:ext cx="688594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Reasons</a:t>
            </a:r>
            <a:r>
              <a:rPr spc="-1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Pitting</a:t>
            </a:r>
            <a:r>
              <a:rPr spc="-1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7753"/>
            <a:ext cx="7599680" cy="347402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Non-homogeneity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surface</a:t>
            </a:r>
          </a:p>
          <a:p>
            <a:pPr marL="355600" marR="5080" indent="5016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presence</a:t>
            </a:r>
            <a:r>
              <a:rPr sz="2800" dirty="0">
                <a:latin typeface="Arial MT"/>
                <a:cs typeface="Arial MT"/>
              </a:rPr>
              <a:t> 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impurities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surface.</a:t>
            </a:r>
            <a:r>
              <a:rPr lang="ar-EG" sz="2800" dirty="0">
                <a:latin typeface="Arial MT"/>
                <a:cs typeface="Arial MT"/>
              </a:rPr>
              <a:t>     عدم تجانس سطح المعدن</a:t>
            </a:r>
            <a:endParaRPr sz="2800" dirty="0">
              <a:latin typeface="Arial MT"/>
              <a:cs typeface="Arial MT"/>
            </a:endParaRPr>
          </a:p>
          <a:p>
            <a:pPr marL="355600" marR="338455" indent="-342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 MT"/>
                <a:cs typeface="Arial MT"/>
              </a:rPr>
              <a:t>Example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:such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 manganese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oxide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(MgO)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or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ferrous</a:t>
            </a:r>
            <a:r>
              <a:rPr sz="2800" spc="-5" dirty="0">
                <a:latin typeface="Arial MT"/>
                <a:cs typeface="Arial MT"/>
              </a:rPr>
              <a:t> sulfide(feS)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steel alloy.</a:t>
            </a:r>
            <a:r>
              <a:rPr lang="ar-EG" sz="2800" spc="-5" dirty="0">
                <a:latin typeface="Arial MT"/>
                <a:cs typeface="Arial MT"/>
              </a:rPr>
              <a:t>  </a:t>
            </a:r>
          </a:p>
          <a:p>
            <a:pPr marL="355600" marR="338455" indent="-342900">
              <a:lnSpc>
                <a:spcPct val="100000"/>
              </a:lnSpc>
              <a:spcBef>
                <a:spcPts val="670"/>
              </a:spcBef>
            </a:pPr>
            <a:r>
              <a:rPr lang="en-US" sz="2800" spc="-5" dirty="0">
                <a:latin typeface="Arial MT"/>
                <a:cs typeface="Arial MT"/>
              </a:rPr>
              <a:t>So we make grinding and polishing</a:t>
            </a:r>
          </a:p>
          <a:p>
            <a:pPr marL="355600" marR="338455" indent="-342900">
              <a:lnSpc>
                <a:spcPct val="100000"/>
              </a:lnSpc>
              <a:spcBef>
                <a:spcPts val="670"/>
              </a:spcBef>
            </a:pPr>
            <a:r>
              <a:rPr lang="en-US" sz="2800" spc="-5" dirty="0">
                <a:latin typeface="Arial MT"/>
                <a:cs typeface="Arial MT"/>
              </a:rPr>
              <a:t>. Non homogeneity of environment 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68846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Reasons</a:t>
            </a:r>
            <a:r>
              <a:rPr spc="-35" dirty="0"/>
              <a:t> </a:t>
            </a:r>
            <a:r>
              <a:rPr spc="5" dirty="0"/>
              <a:t>of</a:t>
            </a:r>
            <a:r>
              <a:rPr spc="-30" dirty="0"/>
              <a:t> </a:t>
            </a:r>
            <a:r>
              <a:rPr dirty="0"/>
              <a:t>Pitting</a:t>
            </a:r>
            <a:r>
              <a:rPr spc="-1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40535"/>
            <a:ext cx="7972425" cy="448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90040" indent="-342900">
              <a:lnSpc>
                <a:spcPct val="100000"/>
              </a:lnSpc>
              <a:spcBef>
                <a:spcPts val="105"/>
              </a:spcBef>
              <a:buClr>
                <a:srgbClr val="330066"/>
              </a:buClr>
              <a:buSzPct val="7031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200" dirty="0">
                <a:latin typeface="Arial MT"/>
                <a:cs typeface="Arial MT"/>
              </a:rPr>
              <a:t>The </a:t>
            </a:r>
            <a:r>
              <a:rPr sz="3200" spc="-10" dirty="0">
                <a:latin typeface="Arial MT"/>
                <a:cs typeface="Arial MT"/>
              </a:rPr>
              <a:t>Non-homogeneity </a:t>
            </a:r>
            <a:r>
              <a:rPr sz="3200" spc="-5" dirty="0">
                <a:latin typeface="Arial MT"/>
                <a:cs typeface="Arial MT"/>
              </a:rPr>
              <a:t>of external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environment</a:t>
            </a:r>
            <a:endParaRPr sz="3200" dirty="0">
              <a:latin typeface="Arial MT"/>
              <a:cs typeface="Arial MT"/>
            </a:endParaRPr>
          </a:p>
          <a:p>
            <a:pPr marL="355600" marR="5080" indent="10795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 MT"/>
                <a:cs typeface="Arial MT"/>
              </a:rPr>
              <a:t>Due </a:t>
            </a:r>
            <a:r>
              <a:rPr sz="3200" dirty="0">
                <a:latin typeface="Arial MT"/>
                <a:cs typeface="Arial MT"/>
              </a:rPr>
              <a:t>to the </a:t>
            </a:r>
            <a:r>
              <a:rPr sz="3200" spc="-5" dirty="0">
                <a:latin typeface="Arial MT"/>
                <a:cs typeface="Arial MT"/>
              </a:rPr>
              <a:t>presence of different areas in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concentration or presence of concentrated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acids.</a:t>
            </a:r>
            <a:endParaRPr sz="3200" dirty="0">
              <a:latin typeface="Arial MT"/>
              <a:cs typeface="Arial MT"/>
            </a:endParaRPr>
          </a:p>
          <a:p>
            <a:pPr marL="355600" marR="247650" indent="-342900">
              <a:lnSpc>
                <a:spcPct val="100000"/>
              </a:lnSpc>
              <a:spcBef>
                <a:spcPts val="73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dirty="0">
                <a:latin typeface="Arial MT"/>
                <a:cs typeface="Arial MT"/>
              </a:rPr>
              <a:t>Example: </a:t>
            </a:r>
            <a:r>
              <a:rPr sz="3000" spc="-5" dirty="0">
                <a:latin typeface="Arial MT"/>
                <a:cs typeface="Arial MT"/>
              </a:rPr>
              <a:t>dew point on steel surface </a:t>
            </a:r>
            <a:r>
              <a:rPr sz="3000" spc="-10" dirty="0">
                <a:latin typeface="Arial MT"/>
                <a:cs typeface="Arial MT"/>
              </a:rPr>
              <a:t>make 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two </a:t>
            </a:r>
            <a:r>
              <a:rPr sz="3000" spc="-5" dirty="0">
                <a:latin typeface="Arial MT"/>
                <a:cs typeface="Arial MT"/>
              </a:rPr>
              <a:t>different areas in oxygen concentration,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acidic </a:t>
            </a:r>
            <a:r>
              <a:rPr sz="3000" dirty="0">
                <a:latin typeface="Arial MT"/>
                <a:cs typeface="Arial MT"/>
              </a:rPr>
              <a:t>rain </a:t>
            </a:r>
            <a:r>
              <a:rPr sz="3000" spc="-5" dirty="0">
                <a:latin typeface="Arial MT"/>
                <a:cs typeface="Arial MT"/>
              </a:rPr>
              <a:t>on </a:t>
            </a:r>
            <a:r>
              <a:rPr sz="3000" dirty="0">
                <a:latin typeface="Arial MT"/>
                <a:cs typeface="Arial MT"/>
              </a:rPr>
              <a:t>steel </a:t>
            </a:r>
            <a:r>
              <a:rPr sz="3000" spc="-5" dirty="0">
                <a:latin typeface="Arial MT"/>
                <a:cs typeface="Arial MT"/>
              </a:rPr>
              <a:t>surface </a:t>
            </a:r>
            <a:r>
              <a:rPr sz="3000" dirty="0">
                <a:latin typeface="Arial MT"/>
                <a:cs typeface="Arial MT"/>
              </a:rPr>
              <a:t>tends </a:t>
            </a:r>
            <a:r>
              <a:rPr sz="3000" spc="-1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pitting </a:t>
            </a:r>
            <a:r>
              <a:rPr sz="3000" dirty="0">
                <a:latin typeface="Arial MT"/>
                <a:cs typeface="Arial MT"/>
              </a:rPr>
              <a:t> corrosion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001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68846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Reasons</a:t>
            </a:r>
            <a:r>
              <a:rPr spc="-35" dirty="0"/>
              <a:t> </a:t>
            </a:r>
            <a:r>
              <a:rPr spc="5" dirty="0"/>
              <a:t>of</a:t>
            </a:r>
            <a:r>
              <a:rPr spc="-30" dirty="0"/>
              <a:t> </a:t>
            </a:r>
            <a:r>
              <a:rPr dirty="0"/>
              <a:t>Pitting</a:t>
            </a:r>
            <a:r>
              <a:rPr spc="-1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4976"/>
            <a:ext cx="7940675" cy="338962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spc="-5" dirty="0">
                <a:latin typeface="Arial MT"/>
                <a:cs typeface="Arial MT"/>
              </a:rPr>
              <a:t>Corrosion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products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may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insoluble</a:t>
            </a:r>
            <a:endParaRPr sz="3000">
              <a:latin typeface="Arial MT"/>
              <a:cs typeface="Arial MT"/>
            </a:endParaRPr>
          </a:p>
          <a:p>
            <a:pPr marL="354965" marR="5080" indent="82550">
              <a:lnSpc>
                <a:spcPct val="95300"/>
              </a:lnSpc>
              <a:spcBef>
                <a:spcPts val="750"/>
              </a:spcBef>
            </a:pPr>
            <a:r>
              <a:rPr sz="3150" i="1" spc="-90" dirty="0">
                <a:latin typeface="Arial"/>
                <a:cs typeface="Arial"/>
              </a:rPr>
              <a:t>due</a:t>
            </a:r>
            <a:r>
              <a:rPr sz="3150" i="1" spc="-60" dirty="0">
                <a:latin typeface="Arial"/>
                <a:cs typeface="Arial"/>
              </a:rPr>
              <a:t> </a:t>
            </a:r>
            <a:r>
              <a:rPr sz="3150" i="1" spc="-65" dirty="0">
                <a:latin typeface="Arial"/>
                <a:cs typeface="Arial"/>
              </a:rPr>
              <a:t>to</a:t>
            </a:r>
            <a:r>
              <a:rPr sz="3150" i="1" spc="-40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formation</a:t>
            </a:r>
            <a:r>
              <a:rPr sz="3150" i="1" spc="-60" dirty="0">
                <a:latin typeface="Arial"/>
                <a:cs typeface="Arial"/>
              </a:rPr>
              <a:t> </a:t>
            </a:r>
            <a:r>
              <a:rPr sz="3150" i="1" spc="-65" dirty="0">
                <a:latin typeface="Arial"/>
                <a:cs typeface="Arial"/>
              </a:rPr>
              <a:t>of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70" dirty="0">
                <a:latin typeface="Arial"/>
                <a:cs typeface="Arial"/>
              </a:rPr>
              <a:t>insoluble</a:t>
            </a:r>
            <a:r>
              <a:rPr sz="3150" i="1" spc="-90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corrosion </a:t>
            </a:r>
            <a:r>
              <a:rPr sz="3150" i="1" spc="-70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products</a:t>
            </a:r>
            <a:r>
              <a:rPr sz="3150" i="1" spc="-50" dirty="0">
                <a:latin typeface="Arial"/>
                <a:cs typeface="Arial"/>
              </a:rPr>
              <a:t> </a:t>
            </a:r>
            <a:r>
              <a:rPr sz="3150" i="1" spc="-60" dirty="0">
                <a:latin typeface="Arial"/>
                <a:cs typeface="Arial"/>
              </a:rPr>
              <a:t>like </a:t>
            </a:r>
            <a:r>
              <a:rPr sz="3150" i="1" spc="-70" dirty="0">
                <a:latin typeface="Arial"/>
                <a:cs typeface="Arial"/>
              </a:rPr>
              <a:t>ferrous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65" dirty="0">
                <a:latin typeface="Arial"/>
                <a:cs typeface="Arial"/>
              </a:rPr>
              <a:t>sulfide</a:t>
            </a:r>
            <a:r>
              <a:rPr sz="3150" i="1" spc="-80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(FeS)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which </a:t>
            </a:r>
            <a:r>
              <a:rPr sz="3150" i="1" spc="-75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formed</a:t>
            </a:r>
            <a:r>
              <a:rPr sz="3150" i="1" spc="-50" dirty="0">
                <a:latin typeface="Arial"/>
                <a:cs typeface="Arial"/>
              </a:rPr>
              <a:t> </a:t>
            </a:r>
            <a:r>
              <a:rPr sz="3150" i="1" spc="-85" dirty="0">
                <a:latin typeface="Arial"/>
                <a:cs typeface="Arial"/>
              </a:rPr>
              <a:t>by</a:t>
            </a:r>
            <a:r>
              <a:rPr sz="3150" i="1" spc="-50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combination </a:t>
            </a:r>
            <a:r>
              <a:rPr sz="3150" i="1" spc="-90" dirty="0">
                <a:latin typeface="Arial"/>
                <a:cs typeface="Arial"/>
              </a:rPr>
              <a:t>between</a:t>
            </a:r>
            <a:r>
              <a:rPr sz="3150" i="1" spc="-80" dirty="0">
                <a:latin typeface="Arial"/>
                <a:cs typeface="Arial"/>
              </a:rPr>
              <a:t> </a:t>
            </a:r>
            <a:r>
              <a:rPr sz="3150" i="1" spc="-70" dirty="0">
                <a:latin typeface="Arial"/>
                <a:cs typeface="Arial"/>
              </a:rPr>
              <a:t>corrosion </a:t>
            </a:r>
            <a:r>
              <a:rPr sz="3150" i="1" spc="-65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products</a:t>
            </a:r>
            <a:r>
              <a:rPr sz="3150" i="1" spc="-50" dirty="0">
                <a:latin typeface="Arial"/>
                <a:cs typeface="Arial"/>
              </a:rPr>
              <a:t> </a:t>
            </a:r>
            <a:r>
              <a:rPr sz="3150" i="1" spc="-70" dirty="0">
                <a:latin typeface="Arial"/>
                <a:cs typeface="Arial"/>
              </a:rPr>
              <a:t>(ferrous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70" dirty="0">
                <a:latin typeface="Arial"/>
                <a:cs typeface="Arial"/>
              </a:rPr>
              <a:t>ion)</a:t>
            </a:r>
            <a:r>
              <a:rPr sz="3150" i="1" spc="-55" dirty="0">
                <a:latin typeface="Arial"/>
                <a:cs typeface="Arial"/>
              </a:rPr>
              <a:t> </a:t>
            </a:r>
            <a:r>
              <a:rPr sz="3150" i="1" spc="-90" dirty="0">
                <a:latin typeface="Arial"/>
                <a:cs typeface="Arial"/>
              </a:rPr>
              <a:t>and</a:t>
            </a:r>
            <a:r>
              <a:rPr sz="3150" i="1" spc="-70" dirty="0">
                <a:latin typeface="Arial"/>
                <a:cs typeface="Arial"/>
              </a:rPr>
              <a:t> </a:t>
            </a:r>
            <a:r>
              <a:rPr sz="3150" i="1" spc="-65" dirty="0">
                <a:latin typeface="Arial"/>
                <a:cs typeface="Arial"/>
              </a:rPr>
              <a:t>sulfide </a:t>
            </a:r>
            <a:r>
              <a:rPr sz="3150" i="1" spc="-70" dirty="0">
                <a:latin typeface="Arial"/>
                <a:cs typeface="Arial"/>
              </a:rPr>
              <a:t>ion</a:t>
            </a:r>
            <a:r>
              <a:rPr sz="3150" i="1" spc="-60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from</a:t>
            </a:r>
            <a:r>
              <a:rPr sz="3150" i="1" spc="-35" dirty="0">
                <a:latin typeface="Arial"/>
                <a:cs typeface="Arial"/>
              </a:rPr>
              <a:t> </a:t>
            </a:r>
            <a:r>
              <a:rPr sz="3150" i="1" spc="-60" dirty="0">
                <a:latin typeface="Arial"/>
                <a:cs typeface="Arial"/>
              </a:rPr>
              <a:t>air </a:t>
            </a:r>
            <a:r>
              <a:rPr sz="3150" i="1" spc="-860" dirty="0">
                <a:latin typeface="Arial"/>
                <a:cs typeface="Arial"/>
              </a:rPr>
              <a:t> </a:t>
            </a:r>
            <a:r>
              <a:rPr sz="3150" i="1" spc="-90" dirty="0">
                <a:latin typeface="Arial"/>
                <a:cs typeface="Arial"/>
              </a:rPr>
              <a:t>on</a:t>
            </a:r>
            <a:r>
              <a:rPr sz="3150" i="1" spc="-50" dirty="0">
                <a:latin typeface="Arial"/>
                <a:cs typeface="Arial"/>
              </a:rPr>
              <a:t> </a:t>
            </a:r>
            <a:r>
              <a:rPr sz="3150" i="1" spc="-70" dirty="0">
                <a:latin typeface="Arial"/>
                <a:cs typeface="Arial"/>
              </a:rPr>
              <a:t>steel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surface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tends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65" dirty="0">
                <a:latin typeface="Arial"/>
                <a:cs typeface="Arial"/>
              </a:rPr>
              <a:t>pitting</a:t>
            </a:r>
            <a:r>
              <a:rPr sz="3150" i="1" spc="-55" dirty="0">
                <a:latin typeface="Arial"/>
                <a:cs typeface="Arial"/>
              </a:rPr>
              <a:t> </a:t>
            </a:r>
            <a:r>
              <a:rPr sz="3150" i="1" spc="-70" dirty="0">
                <a:latin typeface="Arial"/>
                <a:cs typeface="Arial"/>
              </a:rPr>
              <a:t>corrosion </a:t>
            </a:r>
            <a:r>
              <a:rPr sz="3150" i="1" spc="-65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(petroleum</a:t>
            </a:r>
            <a:r>
              <a:rPr sz="3150" i="1" spc="-45" dirty="0">
                <a:latin typeface="Arial"/>
                <a:cs typeface="Arial"/>
              </a:rPr>
              <a:t> </a:t>
            </a:r>
            <a:r>
              <a:rPr sz="3150" i="1" spc="-80" dirty="0">
                <a:latin typeface="Arial"/>
                <a:cs typeface="Arial"/>
              </a:rPr>
              <a:t>production</a:t>
            </a:r>
            <a:r>
              <a:rPr sz="3150" i="1" spc="-70" dirty="0">
                <a:latin typeface="Arial"/>
                <a:cs typeface="Arial"/>
              </a:rPr>
              <a:t> </a:t>
            </a:r>
            <a:r>
              <a:rPr sz="3150" i="1" spc="-75" dirty="0">
                <a:latin typeface="Arial"/>
                <a:cs typeface="Arial"/>
              </a:rPr>
              <a:t>area).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68846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Reasons</a:t>
            </a:r>
            <a:r>
              <a:rPr spc="-35" dirty="0"/>
              <a:t> </a:t>
            </a:r>
            <a:r>
              <a:rPr spc="5" dirty="0"/>
              <a:t>of</a:t>
            </a:r>
            <a:r>
              <a:rPr spc="-30" dirty="0"/>
              <a:t> </a:t>
            </a:r>
            <a:r>
              <a:rPr dirty="0"/>
              <a:t>Pitting</a:t>
            </a:r>
            <a:r>
              <a:rPr spc="-1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7753"/>
            <a:ext cx="7668895" cy="41332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Oxide Layer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uniformly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perfect</a:t>
            </a:r>
            <a:endParaRPr sz="2800">
              <a:latin typeface="Arial MT"/>
              <a:cs typeface="Arial MT"/>
            </a:endParaRPr>
          </a:p>
          <a:p>
            <a:pPr marL="355600" marR="128905" indent="-342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oxide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layer </a:t>
            </a:r>
            <a:r>
              <a:rPr sz="2800" spc="-5" dirty="0">
                <a:latin typeface="Arial MT"/>
                <a:cs typeface="Arial MT"/>
              </a:rPr>
              <a:t>may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broken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small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area</a:t>
            </a:r>
            <a:endParaRPr sz="2800">
              <a:latin typeface="Arial MT"/>
              <a:cs typeface="Arial MT"/>
            </a:endParaRPr>
          </a:p>
          <a:p>
            <a:pPr marL="355600" marR="45085" indent="-342900">
              <a:lnSpc>
                <a:spcPct val="90000"/>
              </a:lnSpc>
              <a:spcBef>
                <a:spcPts val="630"/>
              </a:spcBef>
              <a:buClr>
                <a:srgbClr val="330066"/>
              </a:buClr>
              <a:buSzPct val="6923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600" dirty="0">
                <a:latin typeface="Arial MT"/>
                <a:cs typeface="Arial MT"/>
              </a:rPr>
              <a:t>Example: Effect </a:t>
            </a:r>
            <a:r>
              <a:rPr sz="2600" spc="-5" dirty="0">
                <a:latin typeface="Arial MT"/>
                <a:cs typeface="Arial MT"/>
              </a:rPr>
              <a:t>of chloride ions on </a:t>
            </a:r>
            <a:r>
              <a:rPr sz="2600" dirty="0">
                <a:latin typeface="Arial MT"/>
                <a:cs typeface="Arial MT"/>
              </a:rPr>
              <a:t>stainless steel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alloy </a:t>
            </a:r>
            <a:r>
              <a:rPr sz="2600" dirty="0">
                <a:latin typeface="Arial MT"/>
                <a:cs typeface="Arial MT"/>
              </a:rPr>
              <a:t>exposed to salt </a:t>
            </a:r>
            <a:r>
              <a:rPr sz="2600" spc="-5" dirty="0">
                <a:latin typeface="Arial MT"/>
                <a:cs typeface="Arial MT"/>
              </a:rPr>
              <a:t>water </a:t>
            </a:r>
            <a:r>
              <a:rPr sz="2600" dirty="0">
                <a:latin typeface="Arial MT"/>
                <a:cs typeface="Arial MT"/>
              </a:rPr>
              <a:t>tends to </a:t>
            </a:r>
            <a:r>
              <a:rPr sz="2600" spc="-5" dirty="0">
                <a:latin typeface="Arial MT"/>
                <a:cs typeface="Arial MT"/>
              </a:rPr>
              <a:t>pitting </a:t>
            </a:r>
            <a:r>
              <a:rPr sz="2600" dirty="0">
                <a:latin typeface="Arial MT"/>
                <a:cs typeface="Arial MT"/>
              </a:rPr>
              <a:t> corrosion </a:t>
            </a:r>
            <a:r>
              <a:rPr sz="2600" spc="-5" dirty="0">
                <a:latin typeface="Arial MT"/>
                <a:cs typeface="Arial MT"/>
              </a:rPr>
              <a:t>of </a:t>
            </a:r>
            <a:r>
              <a:rPr sz="2600" dirty="0">
                <a:latin typeface="Arial MT"/>
                <a:cs typeface="Arial MT"/>
              </a:rPr>
              <a:t>chromium content reduced </a:t>
            </a:r>
            <a:r>
              <a:rPr sz="2600" spc="-5" dirty="0">
                <a:latin typeface="Arial MT"/>
                <a:cs typeface="Arial MT"/>
              </a:rPr>
              <a:t>less </a:t>
            </a:r>
            <a:r>
              <a:rPr sz="2600" dirty="0">
                <a:latin typeface="Arial MT"/>
                <a:cs typeface="Arial MT"/>
              </a:rPr>
              <a:t> than12%.</a:t>
            </a:r>
            <a:endParaRPr sz="2600">
              <a:latin typeface="Arial MT"/>
              <a:cs typeface="Arial MT"/>
            </a:endParaRPr>
          </a:p>
          <a:p>
            <a:pPr marL="355600" marR="5080" indent="26034">
              <a:lnSpc>
                <a:spcPts val="2810"/>
              </a:lnSpc>
              <a:spcBef>
                <a:spcPts val="665"/>
              </a:spcBef>
            </a:pPr>
            <a:r>
              <a:rPr sz="2600" dirty="0">
                <a:latin typeface="Arial MT"/>
                <a:cs typeface="Arial MT"/>
              </a:rPr>
              <a:t>this </a:t>
            </a:r>
            <a:r>
              <a:rPr sz="2600" spc="-5" dirty="0">
                <a:latin typeface="Arial MT"/>
                <a:cs typeface="Arial MT"/>
              </a:rPr>
              <a:t>appear with </a:t>
            </a:r>
            <a:r>
              <a:rPr sz="2600" dirty="0">
                <a:latin typeface="Arial MT"/>
                <a:cs typeface="Arial MT"/>
              </a:rPr>
              <a:t>stainless steel pumps used </a:t>
            </a:r>
            <a:r>
              <a:rPr sz="2600" spc="-5" dirty="0">
                <a:latin typeface="Arial MT"/>
                <a:cs typeface="Arial MT"/>
              </a:rPr>
              <a:t>with </a:t>
            </a:r>
            <a:r>
              <a:rPr sz="2600" dirty="0">
                <a:latin typeface="Arial MT"/>
                <a:cs typeface="Arial MT"/>
              </a:rPr>
              <a:t> salt </a:t>
            </a:r>
            <a:r>
              <a:rPr sz="2600" spc="-5" dirty="0">
                <a:latin typeface="Arial MT"/>
                <a:cs typeface="Arial MT"/>
              </a:rPr>
              <a:t>water, after </a:t>
            </a:r>
            <a:r>
              <a:rPr sz="2600" dirty="0">
                <a:latin typeface="Arial MT"/>
                <a:cs typeface="Arial MT"/>
              </a:rPr>
              <a:t>shut down the pump for few days,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pitting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corrosion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greatly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developed.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6794"/>
            <a:ext cx="567563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Factors</a:t>
            </a:r>
            <a:r>
              <a:rPr spc="-5" dirty="0"/>
              <a:t> affecting</a:t>
            </a:r>
            <a:r>
              <a:rPr dirty="0"/>
              <a:t> </a:t>
            </a:r>
            <a:r>
              <a:rPr spc="-5" dirty="0"/>
              <a:t>pitting </a:t>
            </a:r>
            <a:r>
              <a:rPr spc="-107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0743"/>
            <a:ext cx="7641590" cy="45294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spc="-5" dirty="0">
                <a:latin typeface="Arial MT"/>
                <a:cs typeface="Arial MT"/>
              </a:rPr>
              <a:t>Velocity</a:t>
            </a:r>
            <a:endParaRPr sz="3000" dirty="0">
              <a:latin typeface="Arial MT"/>
              <a:cs typeface="Arial MT"/>
            </a:endParaRPr>
          </a:p>
          <a:p>
            <a:pPr marL="355600" marR="5080" indent="82550">
              <a:lnSpc>
                <a:spcPct val="100000"/>
              </a:lnSpc>
              <a:spcBef>
                <a:spcPts val="720"/>
              </a:spcBef>
              <a:tabLst>
                <a:tab pos="4920615" algn="l"/>
              </a:tabLst>
            </a:pPr>
            <a:r>
              <a:rPr sz="3000" spc="-5" dirty="0">
                <a:latin typeface="Arial MT"/>
                <a:cs typeface="Arial MT"/>
              </a:rPr>
              <a:t>as </a:t>
            </a:r>
            <a:r>
              <a:rPr sz="3000" dirty="0">
                <a:latin typeface="Arial MT"/>
                <a:cs typeface="Arial MT"/>
              </a:rPr>
              <a:t>velocity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dirty="0">
                <a:latin typeface="Arial MT"/>
                <a:cs typeface="Arial MT"/>
              </a:rPr>
              <a:t>fluid </a:t>
            </a:r>
            <a:r>
              <a:rPr sz="3000" spc="-5" dirty="0">
                <a:latin typeface="Arial MT"/>
                <a:cs typeface="Arial MT"/>
              </a:rPr>
              <a:t>increase, electrolyte </a:t>
            </a:r>
            <a:r>
              <a:rPr sz="3000" dirty="0">
                <a:latin typeface="Arial MT"/>
                <a:cs typeface="Arial MT"/>
              </a:rPr>
              <a:t> solution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become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homogeneous,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hence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pitting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corrosion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decrease	and over </a:t>
            </a:r>
            <a:r>
              <a:rPr sz="3000" dirty="0">
                <a:latin typeface="Arial MT"/>
                <a:cs typeface="Arial MT"/>
              </a:rPr>
              <a:t>all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corrosion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rate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increase.</a:t>
            </a:r>
            <a:endParaRPr sz="3000" dirty="0">
              <a:latin typeface="Arial MT"/>
              <a:cs typeface="Arial MT"/>
            </a:endParaRPr>
          </a:p>
          <a:p>
            <a:pPr marL="355600" marR="407034" indent="82550">
              <a:lnSpc>
                <a:spcPct val="100000"/>
              </a:lnSpc>
              <a:spcBef>
                <a:spcPts val="725"/>
              </a:spcBef>
            </a:pPr>
            <a:r>
              <a:rPr sz="3000" spc="-5" dirty="0">
                <a:latin typeface="Arial MT"/>
                <a:cs typeface="Arial MT"/>
              </a:rPr>
              <a:t>as </a:t>
            </a:r>
            <a:r>
              <a:rPr sz="3000" dirty="0">
                <a:latin typeface="Arial MT"/>
                <a:cs typeface="Arial MT"/>
              </a:rPr>
              <a:t>velocity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dirty="0">
                <a:latin typeface="Arial MT"/>
                <a:cs typeface="Arial MT"/>
              </a:rPr>
              <a:t>fluid </a:t>
            </a:r>
            <a:r>
              <a:rPr sz="3000" spc="-5" dirty="0">
                <a:latin typeface="Arial MT"/>
                <a:cs typeface="Arial MT"/>
              </a:rPr>
              <a:t>decrease, electrolyte </a:t>
            </a:r>
            <a:r>
              <a:rPr sz="3000" dirty="0">
                <a:latin typeface="Arial MT"/>
                <a:cs typeface="Arial MT"/>
              </a:rPr>
              <a:t> solution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become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homogeneous,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hence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pitting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corrosion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increase.</a:t>
            </a:r>
            <a:endParaRPr lang="ar-EG" sz="3000" spc="-5" dirty="0">
              <a:latin typeface="Arial MT"/>
              <a:cs typeface="Arial MT"/>
            </a:endParaRPr>
          </a:p>
          <a:p>
            <a:pPr marL="355600" marR="407034" indent="82550">
              <a:lnSpc>
                <a:spcPct val="100000"/>
              </a:lnSpc>
              <a:spcBef>
                <a:spcPts val="725"/>
              </a:spcBef>
            </a:pPr>
            <a:r>
              <a:rPr lang="ar-EG" sz="3000" spc="-5" dirty="0">
                <a:solidFill>
                  <a:srgbClr val="FF0000"/>
                </a:solidFill>
                <a:latin typeface="Arial MT"/>
                <a:cs typeface="Arial MT"/>
              </a:rPr>
              <a:t>السرعه العاليه تقلل ال </a:t>
            </a:r>
            <a:r>
              <a:rPr lang="en-US" sz="3000" spc="-5" dirty="0">
                <a:solidFill>
                  <a:srgbClr val="FF0000"/>
                </a:solidFill>
                <a:latin typeface="Arial MT"/>
                <a:cs typeface="Arial MT"/>
              </a:rPr>
              <a:t>pitting corrosion</a:t>
            </a:r>
            <a:endParaRPr sz="3000" dirty="0">
              <a:solidFill>
                <a:srgbClr val="FF0000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5146"/>
            <a:ext cx="567436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Factors affecting </a:t>
            </a:r>
            <a:r>
              <a:rPr dirty="0"/>
              <a:t>pitting </a:t>
            </a:r>
            <a:r>
              <a:rPr spc="-107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95298"/>
            <a:ext cx="7600315" cy="427232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Acidity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(PH-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value</a:t>
            </a:r>
            <a:r>
              <a:rPr lang="en-US" sz="2800" spc="-5" dirty="0">
                <a:latin typeface="Arial MT"/>
                <a:cs typeface="Arial MT"/>
              </a:rPr>
              <a:t>  </a:t>
            </a:r>
            <a:r>
              <a:rPr lang="ar-EG" sz="2800" spc="-5" dirty="0">
                <a:latin typeface="Arial MT"/>
                <a:cs typeface="Arial MT"/>
              </a:rPr>
              <a:t>الرقم الهيدروجيني </a:t>
            </a:r>
            <a:r>
              <a:rPr sz="2800" spc="-5" dirty="0">
                <a:latin typeface="Arial MT"/>
                <a:cs typeface="Arial MT"/>
              </a:rPr>
              <a:t>)</a:t>
            </a:r>
            <a:endParaRPr sz="2800" dirty="0">
              <a:latin typeface="Arial MT"/>
              <a:cs typeface="Arial MT"/>
            </a:endParaRPr>
          </a:p>
          <a:p>
            <a:pPr marL="355600" marR="5080" indent="-4762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 MT"/>
                <a:cs typeface="Arial MT"/>
              </a:rPr>
              <a:t>as PH decrease, medium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become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more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acidic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which </a:t>
            </a:r>
            <a:r>
              <a:rPr sz="2800" dirty="0">
                <a:latin typeface="Arial MT"/>
                <a:cs typeface="Arial MT"/>
              </a:rPr>
              <a:t>help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removal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impurities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,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products,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dew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</a:t>
            </a:r>
            <a:r>
              <a:rPr sz="2800" dirty="0">
                <a:latin typeface="Arial MT"/>
                <a:cs typeface="Arial MT"/>
              </a:rPr>
              <a:t>oxide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layer ,Hence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pitting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spc="18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decrease</a:t>
            </a:r>
            <a:r>
              <a:rPr sz="2800" spc="18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2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over</a:t>
            </a:r>
            <a:r>
              <a:rPr sz="2800" spc="1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all</a:t>
            </a:r>
            <a:r>
              <a:rPr sz="2800" spc="1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rate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increase.</a:t>
            </a:r>
            <a:endParaRPr sz="2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 dirty="0">
              <a:latin typeface="Arial MT"/>
              <a:cs typeface="Arial MT"/>
            </a:endParaRPr>
          </a:p>
          <a:p>
            <a:pPr marL="355600" marR="263525" indent="50165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PH increase,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acidity decrease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pitting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will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177546"/>
            <a:ext cx="719836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6</a:t>
            </a:r>
            <a:r>
              <a:rPr dirty="0"/>
              <a:t>.Erosion</a:t>
            </a:r>
            <a:r>
              <a:rPr spc="-50" dirty="0"/>
              <a:t> </a:t>
            </a:r>
            <a:r>
              <a:rPr spc="-5" dirty="0"/>
              <a:t>corrosion</a:t>
            </a:r>
            <a:r>
              <a:rPr lang="en-US" spc="-5" dirty="0"/>
              <a:t>   </a:t>
            </a:r>
            <a:r>
              <a:rPr lang="ar-EG" spc="-5" dirty="0"/>
              <a:t>تأكل البري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143000"/>
            <a:ext cx="8455660" cy="5200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16915" indent="-342900">
              <a:lnSpc>
                <a:spcPct val="100000"/>
              </a:lnSpc>
              <a:spcBef>
                <a:spcPts val="9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It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 a combination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between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corrosion and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mechanical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wear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metal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surface.</a:t>
            </a: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Erosion take </a:t>
            </a:r>
            <a:r>
              <a:rPr sz="2800" dirty="0">
                <a:latin typeface="Arial MT"/>
                <a:cs typeface="Arial MT"/>
              </a:rPr>
              <a:t>place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dirty="0">
                <a:latin typeface="Arial MT"/>
                <a:cs typeface="Arial MT"/>
              </a:rPr>
              <a:t> to</a:t>
            </a:r>
            <a:r>
              <a:rPr sz="2800" spc="-5" dirty="0">
                <a:latin typeface="Arial MT"/>
                <a:cs typeface="Arial MT"/>
              </a:rPr>
              <a:t> mechanical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wear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on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surface</a:t>
            </a:r>
          </a:p>
          <a:p>
            <a:pPr marL="355600" marR="835660" indent="-342900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spc="-5" dirty="0">
                <a:latin typeface="Arial MT"/>
                <a:cs typeface="Arial MT"/>
              </a:rPr>
              <a:t>Corrosion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takes place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chemical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or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electrochemical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reactions.</a:t>
            </a:r>
            <a:endParaRPr lang="ar-EG" sz="2800" spc="-5" dirty="0">
              <a:latin typeface="Arial MT"/>
              <a:cs typeface="Arial MT"/>
            </a:endParaRPr>
          </a:p>
          <a:p>
            <a:pPr marL="469900" marR="835660" indent="-457200" algn="r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ar-EG" sz="2800" spc="-5" dirty="0">
                <a:latin typeface="Arial MT"/>
                <a:cs typeface="Arial MT"/>
              </a:rPr>
              <a:t>تمثال الحريه من النحاس  تكونت عليه طبقة أوكسيد غيرت لونه نتيجة الرياح وهذه الطبقة تعتبر طبقة حمايه من الوسط المحيط</a:t>
            </a:r>
          </a:p>
          <a:p>
            <a:pPr marL="355600" marR="835660" indent="-342900" algn="r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ar-EG" sz="2800" spc="-5" dirty="0">
                <a:latin typeface="Arial MT"/>
                <a:cs typeface="Arial MT"/>
              </a:rPr>
              <a:t>وبعد ذلك اتت موجة رياح سريعة جدااا ادت اي أزالة طبقة الاكسيد ويتاكسد مرة أخري ويقل وزنه</a:t>
            </a:r>
          </a:p>
          <a:p>
            <a:pPr marL="12700" marR="835660" algn="r">
              <a:lnSpc>
                <a:spcPct val="100000"/>
              </a:lnSpc>
              <a:spcBef>
                <a:spcPts val="675"/>
              </a:spcBef>
              <a:buClr>
                <a:srgbClr val="330066"/>
              </a:buClr>
              <a:buSzPct val="69642"/>
              <a:tabLst>
                <a:tab pos="354965" algn="l"/>
                <a:tab pos="355600" algn="l"/>
              </a:tabLst>
            </a:pPr>
            <a:r>
              <a:rPr lang="en-US" sz="2800" spc="-5" dirty="0">
                <a:latin typeface="Arial MT"/>
                <a:cs typeface="Arial MT"/>
              </a:rPr>
              <a:t>Erosion corrosion     </a:t>
            </a:r>
            <a:r>
              <a:rPr lang="ar-EG" sz="2800" spc="-5" dirty="0">
                <a:latin typeface="Arial MT"/>
                <a:cs typeface="Arial MT"/>
              </a:rPr>
              <a:t>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721677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Erosion</a:t>
            </a:r>
            <a:r>
              <a:rPr spc="-20" dirty="0"/>
              <a:t> </a:t>
            </a:r>
            <a:r>
              <a:rPr spc="-5" dirty="0"/>
              <a:t>corrosion </a:t>
            </a:r>
            <a:r>
              <a:rPr dirty="0"/>
              <a:t>depends</a:t>
            </a:r>
            <a:r>
              <a:rPr spc="-30" dirty="0"/>
              <a:t> </a:t>
            </a:r>
            <a:r>
              <a:rPr spc="5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42059"/>
            <a:ext cx="67798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Metal</a:t>
            </a:r>
            <a:r>
              <a:rPr sz="3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surface</a:t>
            </a:r>
            <a:r>
              <a:rPr sz="3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(hardness</a:t>
            </a:r>
            <a:r>
              <a:rPr sz="3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30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surface)</a:t>
            </a:r>
            <a:endParaRPr sz="3000" u="sng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392804"/>
            <a:ext cx="771969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MT"/>
                <a:cs typeface="Arial MT"/>
              </a:rPr>
              <a:t>Soft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metals are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more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sensitive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erosion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corrosion.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7031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3200" spc="-5" dirty="0">
                <a:latin typeface="Arial MT"/>
                <a:cs typeface="Arial MT"/>
              </a:rPr>
              <a:t>Environmental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condition.</a:t>
            </a:r>
            <a:endParaRPr sz="3200" dirty="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6650" y="2422525"/>
          <a:ext cx="6096000" cy="741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13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Soft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Hard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35" dirty="0">
                          <a:latin typeface="Arial MT"/>
                          <a:cs typeface="Arial MT"/>
                        </a:rPr>
                        <a:t>Cr,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high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carbon steel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Factors </a:t>
            </a:r>
            <a:r>
              <a:rPr spc="-5" dirty="0"/>
              <a:t>affecting erosion </a:t>
            </a:r>
            <a:r>
              <a:rPr spc="-107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7753"/>
            <a:ext cx="7769859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High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degree</a:t>
            </a:r>
            <a:r>
              <a:rPr sz="28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turbulent:</a:t>
            </a:r>
            <a:endParaRPr sz="2800" dirty="0">
              <a:latin typeface="Arial"/>
              <a:cs typeface="Arial"/>
            </a:endParaRPr>
          </a:p>
          <a:p>
            <a:pPr marL="355600" marR="25400" indent="-4762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Turbulent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 </a:t>
            </a:r>
            <a:r>
              <a:rPr sz="2800" dirty="0">
                <a:latin typeface="Arial MT"/>
                <a:cs typeface="Arial MT"/>
              </a:rPr>
              <a:t>formed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high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velocity </a:t>
            </a:r>
            <a:r>
              <a:rPr sz="2800" spc="-10" dirty="0">
                <a:latin typeface="Arial MT"/>
                <a:cs typeface="Arial MT"/>
              </a:rPr>
              <a:t>of </a:t>
            </a:r>
            <a:r>
              <a:rPr sz="2800" spc="-5" dirty="0">
                <a:latin typeface="Arial MT"/>
                <a:cs typeface="Arial MT"/>
              </a:rPr>
              <a:t> velocity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fluid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sudden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change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direction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fluid.</a:t>
            </a:r>
            <a:endParaRPr sz="2800" dirty="0">
              <a:latin typeface="Arial MT"/>
              <a:cs typeface="Arial MT"/>
            </a:endParaRPr>
          </a:p>
          <a:p>
            <a:pPr marL="355600" marR="74295" indent="-47625">
              <a:lnSpc>
                <a:spcPct val="110000"/>
              </a:lnSpc>
              <a:spcBef>
                <a:spcPts val="340"/>
              </a:spcBef>
              <a:tabLst>
                <a:tab pos="3947160" algn="l"/>
              </a:tabLst>
            </a:pP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turbulent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	as mechanical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wear </a:t>
            </a:r>
            <a:r>
              <a:rPr sz="2800" spc="-5" dirty="0">
                <a:latin typeface="Arial MT"/>
                <a:cs typeface="Arial MT"/>
              </a:rPr>
              <a:t> increase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 hence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dirty="0">
                <a:latin typeface="Arial MT"/>
                <a:cs typeface="Arial MT"/>
              </a:rPr>
              <a:t> erosion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will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increase.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order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decrease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turbulence</a:t>
            </a:r>
            <a:r>
              <a:rPr sz="2800" dirty="0">
                <a:latin typeface="Arial MT"/>
                <a:cs typeface="Arial MT"/>
              </a:rPr>
              <a:t> effect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,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</a:p>
          <a:p>
            <a:pPr marL="355600" marR="508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thickness</a:t>
            </a:r>
            <a:r>
              <a:rPr sz="2800" spc="-5" dirty="0">
                <a:latin typeface="Arial MT"/>
                <a:cs typeface="Arial MT"/>
              </a:rPr>
              <a:t> of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tube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 </a:t>
            </a:r>
            <a:r>
              <a:rPr sz="2800" spc="-5" dirty="0">
                <a:latin typeface="Arial MT"/>
                <a:cs typeface="Arial MT"/>
              </a:rPr>
              <a:t>pipe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turbulence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area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must </a:t>
            </a:r>
            <a:r>
              <a:rPr sz="2800" dirty="0">
                <a:latin typeface="Arial MT"/>
                <a:cs typeface="Arial MT"/>
              </a:rPr>
              <a:t>be</a:t>
            </a:r>
            <a:r>
              <a:rPr sz="2800" spc="-5" dirty="0">
                <a:latin typeface="Arial MT"/>
                <a:cs typeface="Arial MT"/>
              </a:rPr>
              <a:t> increased.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20358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iron</a:t>
            </a:r>
            <a:r>
              <a:rPr spc="-80" dirty="0"/>
              <a:t> </a:t>
            </a:r>
            <a:r>
              <a:rPr spc="-5" dirty="0"/>
              <a:t>rust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742059"/>
            <a:ext cx="8116570" cy="459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70000"/>
              <a:buFont typeface="Wingdings"/>
              <a:buChar char=""/>
              <a:tabLst>
                <a:tab pos="380365" algn="l"/>
                <a:tab pos="381000" algn="l"/>
              </a:tabLst>
            </a:pPr>
            <a:r>
              <a:rPr sz="3000" spc="-5" dirty="0">
                <a:latin typeface="Arial MT"/>
                <a:cs typeface="Arial MT"/>
              </a:rPr>
              <a:t>Atmospheric </a:t>
            </a:r>
            <a:r>
              <a:rPr sz="3000" dirty="0">
                <a:latin typeface="Arial MT"/>
                <a:cs typeface="Arial MT"/>
              </a:rPr>
              <a:t>corrosion </a:t>
            </a:r>
            <a:r>
              <a:rPr sz="3000" spc="-5" dirty="0">
                <a:latin typeface="Arial MT"/>
                <a:cs typeface="Arial MT"/>
              </a:rPr>
              <a:t>involve formation of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metal oxide layer when metal in direct contact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with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its surrounding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environment.</a:t>
            </a:r>
            <a:endParaRPr sz="30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720"/>
              </a:spcBef>
              <a:buClr>
                <a:srgbClr val="330066"/>
              </a:buClr>
              <a:buSzPct val="70000"/>
              <a:tabLst>
                <a:tab pos="380365" algn="l"/>
                <a:tab pos="381000" algn="l"/>
              </a:tabLst>
            </a:pPr>
            <a:r>
              <a:rPr sz="3000" dirty="0">
                <a:latin typeface="Arial MT"/>
                <a:cs typeface="Arial MT"/>
              </a:rPr>
              <a:t>Example:</a:t>
            </a:r>
          </a:p>
          <a:p>
            <a:pPr marL="38100" marR="196850" algn="just">
              <a:lnSpc>
                <a:spcPct val="100000"/>
              </a:lnSpc>
              <a:spcBef>
                <a:spcPts val="725"/>
              </a:spcBef>
              <a:buClr>
                <a:srgbClr val="330066"/>
              </a:buClr>
              <a:buSzPct val="70000"/>
              <a:tabLst>
                <a:tab pos="381000" algn="l"/>
                <a:tab pos="6864984" algn="l"/>
              </a:tabLst>
            </a:pPr>
            <a:r>
              <a:rPr sz="3000" dirty="0">
                <a:latin typeface="Arial MT"/>
                <a:cs typeface="Arial MT"/>
              </a:rPr>
              <a:t>Formation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spc="-5" dirty="0">
                <a:solidFill>
                  <a:srgbClr val="FF0000"/>
                </a:solidFill>
                <a:latin typeface="Arial MT"/>
                <a:cs typeface="Arial MT"/>
              </a:rPr>
              <a:t>iron </a:t>
            </a:r>
            <a:r>
              <a:rPr sz="3000" dirty="0">
                <a:solidFill>
                  <a:srgbClr val="FF0000"/>
                </a:solidFill>
                <a:latin typeface="Arial MT"/>
                <a:cs typeface="Arial MT"/>
              </a:rPr>
              <a:t>rust </a:t>
            </a:r>
            <a:r>
              <a:rPr sz="3000" spc="-5" dirty="0">
                <a:latin typeface="Arial MT"/>
                <a:cs typeface="Arial MT"/>
              </a:rPr>
              <a:t>due </a:t>
            </a:r>
            <a:r>
              <a:rPr sz="3000" dirty="0">
                <a:latin typeface="Arial MT"/>
                <a:cs typeface="Arial MT"/>
              </a:rPr>
              <a:t>to </a:t>
            </a:r>
            <a:r>
              <a:rPr sz="3000" spc="-5" dirty="0">
                <a:latin typeface="Arial MT"/>
                <a:cs typeface="Arial MT"/>
              </a:rPr>
              <a:t>contact with air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Fe</a:t>
            </a:r>
            <a:r>
              <a:rPr sz="3000" spc="8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+</a:t>
            </a:r>
            <a:r>
              <a:rPr sz="3000" spc="844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air,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H</a:t>
            </a:r>
            <a:r>
              <a:rPr sz="3000" baseline="-20833" dirty="0">
                <a:latin typeface="Arial MT"/>
                <a:cs typeface="Arial MT"/>
              </a:rPr>
              <a:t>2</a:t>
            </a:r>
            <a:r>
              <a:rPr sz="3000" dirty="0">
                <a:latin typeface="Arial MT"/>
                <a:cs typeface="Arial MT"/>
              </a:rPr>
              <a:t>O         </a:t>
            </a:r>
            <a:r>
              <a:rPr sz="3000" spc="2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Fe(OH)</a:t>
            </a:r>
            <a:r>
              <a:rPr sz="3000" spc="-7" baseline="-20833" dirty="0">
                <a:latin typeface="Arial MT"/>
                <a:cs typeface="Arial MT"/>
              </a:rPr>
              <a:t>2	</a:t>
            </a:r>
            <a:r>
              <a:rPr sz="3000" spc="-5" dirty="0">
                <a:latin typeface="Arial MT"/>
                <a:cs typeface="Arial MT"/>
              </a:rPr>
              <a:t>Fe</a:t>
            </a:r>
            <a:r>
              <a:rPr sz="3000" spc="-7" baseline="-20833" dirty="0">
                <a:latin typeface="Arial MT"/>
                <a:cs typeface="Arial MT"/>
              </a:rPr>
              <a:t>2</a:t>
            </a:r>
            <a:r>
              <a:rPr sz="3000" spc="-5" dirty="0">
                <a:latin typeface="Arial MT"/>
                <a:cs typeface="Arial MT"/>
              </a:rPr>
              <a:t>O</a:t>
            </a:r>
            <a:r>
              <a:rPr sz="3000" spc="-7" baseline="-20833" dirty="0">
                <a:latin typeface="Arial MT"/>
                <a:cs typeface="Arial MT"/>
              </a:rPr>
              <a:t>3 </a:t>
            </a:r>
            <a:r>
              <a:rPr sz="3000" spc="-817" baseline="-20833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Fe</a:t>
            </a:r>
            <a:r>
              <a:rPr sz="3000" baseline="-20833" dirty="0">
                <a:latin typeface="Arial MT"/>
                <a:cs typeface="Arial MT"/>
              </a:rPr>
              <a:t>2</a:t>
            </a:r>
            <a:r>
              <a:rPr sz="3000" spc="-10" dirty="0">
                <a:latin typeface="Arial MT"/>
                <a:cs typeface="Arial MT"/>
              </a:rPr>
              <a:t>O</a:t>
            </a:r>
            <a:r>
              <a:rPr sz="3000" baseline="-20833" dirty="0">
                <a:latin typeface="Arial MT"/>
                <a:cs typeface="Arial MT"/>
              </a:rPr>
              <a:t>3 </a:t>
            </a:r>
            <a:r>
              <a:rPr sz="3000" spc="-405" baseline="-20833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.</a:t>
            </a:r>
            <a:r>
              <a:rPr sz="3000" spc="-5" dirty="0">
                <a:latin typeface="Arial MT"/>
                <a:cs typeface="Arial MT"/>
              </a:rPr>
              <a:t>3</a:t>
            </a:r>
            <a:r>
              <a:rPr sz="3000" spc="5" dirty="0">
                <a:latin typeface="Arial MT"/>
                <a:cs typeface="Arial MT"/>
              </a:rPr>
              <a:t>H</a:t>
            </a:r>
            <a:r>
              <a:rPr sz="3000" baseline="-20833" dirty="0">
                <a:latin typeface="Arial MT"/>
                <a:cs typeface="Arial MT"/>
              </a:rPr>
              <a:t>2</a:t>
            </a:r>
            <a:r>
              <a:rPr sz="3000" dirty="0">
                <a:latin typeface="Arial MT"/>
                <a:cs typeface="Arial MT"/>
              </a:rPr>
              <a:t>O</a:t>
            </a:r>
            <a:r>
              <a:rPr sz="3000" spc="254" dirty="0">
                <a:latin typeface="Arial MT"/>
                <a:cs typeface="Arial MT"/>
              </a:rPr>
              <a:t> </a:t>
            </a:r>
            <a:r>
              <a:rPr sz="3000" spc="5" dirty="0">
                <a:latin typeface="Arial MT"/>
                <a:cs typeface="Arial MT"/>
              </a:rPr>
              <a:t>i</a:t>
            </a:r>
            <a:r>
              <a:rPr sz="3000" dirty="0">
                <a:latin typeface="Arial MT"/>
                <a:cs typeface="Arial MT"/>
              </a:rPr>
              <a:t>s</a:t>
            </a:r>
            <a:r>
              <a:rPr sz="3000" spc="-2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I</a:t>
            </a:r>
            <a:r>
              <a:rPr sz="3000" spc="-10" dirty="0">
                <a:latin typeface="Arial MT"/>
                <a:cs typeface="Arial MT"/>
              </a:rPr>
              <a:t>r</a:t>
            </a:r>
            <a:r>
              <a:rPr sz="3000" spc="-5" dirty="0">
                <a:latin typeface="Arial MT"/>
                <a:cs typeface="Arial MT"/>
              </a:rPr>
              <a:t>o</a:t>
            </a:r>
            <a:r>
              <a:rPr sz="3000" dirty="0">
                <a:latin typeface="Arial MT"/>
                <a:cs typeface="Arial MT"/>
              </a:rPr>
              <a:t>n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rust</a:t>
            </a:r>
            <a:r>
              <a:rPr sz="3000" spc="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(reddish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brow</a:t>
            </a:r>
            <a:r>
              <a:rPr sz="3000" dirty="0">
                <a:latin typeface="Arial MT"/>
                <a:cs typeface="Arial MT"/>
              </a:rPr>
              <a:t>n</a:t>
            </a:r>
            <a:r>
              <a:rPr lang="en-US" sz="3000" dirty="0">
                <a:latin typeface="Arial MT"/>
                <a:cs typeface="Arial MT"/>
              </a:rPr>
              <a:t> f</a:t>
            </a:r>
            <a:r>
              <a:rPr lang="ar-EG" sz="3000" dirty="0">
                <a:latin typeface="Arial MT"/>
                <a:cs typeface="Arial MT"/>
              </a:rPr>
              <a:t>بني محمر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ppt</a:t>
            </a:r>
            <a:r>
              <a:rPr sz="3000" spc="-15" dirty="0">
                <a:latin typeface="Arial MT"/>
                <a:cs typeface="Arial MT"/>
              </a:rPr>
              <a:t>.</a:t>
            </a:r>
            <a:r>
              <a:rPr sz="3000" dirty="0">
                <a:latin typeface="Arial MT"/>
                <a:cs typeface="Arial MT"/>
              </a:rPr>
              <a:t>)</a:t>
            </a:r>
            <a:endParaRPr lang="ar-EG" sz="3000" dirty="0">
              <a:latin typeface="Arial MT"/>
              <a:cs typeface="Arial MT"/>
            </a:endParaRPr>
          </a:p>
          <a:p>
            <a:pPr marL="38100" marR="196850" algn="just">
              <a:lnSpc>
                <a:spcPct val="100000"/>
              </a:lnSpc>
              <a:spcBef>
                <a:spcPts val="725"/>
              </a:spcBef>
              <a:buClr>
                <a:srgbClr val="330066"/>
              </a:buClr>
              <a:buSzPct val="70000"/>
              <a:tabLst>
                <a:tab pos="381000" algn="l"/>
                <a:tab pos="6864984" algn="l"/>
              </a:tabLst>
            </a:pPr>
            <a:r>
              <a:rPr lang="en-US" sz="3000" dirty="0" smtClean="0">
                <a:latin typeface="Arial MT"/>
                <a:cs typeface="Arial MT"/>
              </a:rPr>
              <a:t>SO</a:t>
            </a:r>
            <a:r>
              <a:rPr lang="en-US" sz="1600" dirty="0" smtClean="0">
                <a:latin typeface="Arial MT"/>
                <a:cs typeface="Arial MT"/>
              </a:rPr>
              <a:t>2</a:t>
            </a:r>
            <a:r>
              <a:rPr lang="en-US" sz="3000" dirty="0" smtClean="0">
                <a:latin typeface="Arial MT"/>
                <a:cs typeface="Arial MT"/>
              </a:rPr>
              <a:t>+ </a:t>
            </a:r>
            <a:r>
              <a:rPr lang="en-US" sz="3000" dirty="0">
                <a:latin typeface="Arial MT"/>
                <a:cs typeface="Arial MT"/>
              </a:rPr>
              <a:t>H</a:t>
            </a:r>
            <a:r>
              <a:rPr lang="en-US" sz="1600" dirty="0">
                <a:latin typeface="Arial MT"/>
                <a:cs typeface="Arial MT"/>
              </a:rPr>
              <a:t>2</a:t>
            </a:r>
            <a:r>
              <a:rPr lang="en-US" sz="4000" dirty="0">
                <a:latin typeface="Arial MT"/>
                <a:cs typeface="Arial MT"/>
              </a:rPr>
              <a:t>o</a:t>
            </a:r>
            <a:r>
              <a:rPr lang="en-US" sz="3000" dirty="0">
                <a:latin typeface="Arial MT"/>
                <a:cs typeface="Arial MT"/>
              </a:rPr>
              <a:t>------------ H</a:t>
            </a:r>
            <a:r>
              <a:rPr lang="en-US" sz="1600" dirty="0">
                <a:latin typeface="Arial MT"/>
                <a:cs typeface="Arial MT"/>
              </a:rPr>
              <a:t>2</a:t>
            </a:r>
            <a:r>
              <a:rPr lang="en-US" sz="3000" dirty="0">
                <a:latin typeface="Arial MT"/>
                <a:cs typeface="Arial MT"/>
              </a:rPr>
              <a:t>So</a:t>
            </a:r>
            <a:r>
              <a:rPr lang="en-US" sz="1600" dirty="0">
                <a:latin typeface="Arial MT"/>
                <a:cs typeface="Arial MT"/>
              </a:rPr>
              <a:t>4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4418329"/>
            <a:ext cx="929005" cy="103505"/>
          </a:xfrm>
          <a:custGeom>
            <a:avLst/>
            <a:gdLst/>
            <a:ahLst/>
            <a:cxnLst/>
            <a:rect l="l" t="t" r="r" b="b"/>
            <a:pathLst>
              <a:path w="929004" h="103504">
                <a:moveTo>
                  <a:pt x="840232" y="0"/>
                </a:moveTo>
                <a:lnTo>
                  <a:pt x="836295" y="1016"/>
                </a:lnTo>
                <a:lnTo>
                  <a:pt x="832738" y="7112"/>
                </a:lnTo>
                <a:lnTo>
                  <a:pt x="833754" y="10922"/>
                </a:lnTo>
                <a:lnTo>
                  <a:pt x="892649" y="45426"/>
                </a:lnTo>
                <a:lnTo>
                  <a:pt x="916177" y="45466"/>
                </a:lnTo>
                <a:lnTo>
                  <a:pt x="916051" y="58166"/>
                </a:lnTo>
                <a:lnTo>
                  <a:pt x="892572" y="58166"/>
                </a:lnTo>
                <a:lnTo>
                  <a:pt x="833627" y="92456"/>
                </a:lnTo>
                <a:lnTo>
                  <a:pt x="832612" y="96393"/>
                </a:lnTo>
                <a:lnTo>
                  <a:pt x="834389" y="99314"/>
                </a:lnTo>
                <a:lnTo>
                  <a:pt x="836167" y="102362"/>
                </a:lnTo>
                <a:lnTo>
                  <a:pt x="839977" y="103378"/>
                </a:lnTo>
                <a:lnTo>
                  <a:pt x="843026" y="101727"/>
                </a:lnTo>
                <a:lnTo>
                  <a:pt x="917844" y="58166"/>
                </a:lnTo>
                <a:lnTo>
                  <a:pt x="916051" y="58166"/>
                </a:lnTo>
                <a:lnTo>
                  <a:pt x="917911" y="58127"/>
                </a:lnTo>
                <a:lnTo>
                  <a:pt x="928751" y="51816"/>
                </a:lnTo>
                <a:lnTo>
                  <a:pt x="843152" y="1778"/>
                </a:lnTo>
                <a:lnTo>
                  <a:pt x="840232" y="0"/>
                </a:lnTo>
                <a:close/>
              </a:path>
              <a:path w="929004" h="103504">
                <a:moveTo>
                  <a:pt x="903521" y="51796"/>
                </a:moveTo>
                <a:lnTo>
                  <a:pt x="892639" y="58127"/>
                </a:lnTo>
                <a:lnTo>
                  <a:pt x="916051" y="58166"/>
                </a:lnTo>
                <a:lnTo>
                  <a:pt x="916059" y="57277"/>
                </a:lnTo>
                <a:lnTo>
                  <a:pt x="912876" y="57277"/>
                </a:lnTo>
                <a:lnTo>
                  <a:pt x="903521" y="51796"/>
                </a:lnTo>
                <a:close/>
              </a:path>
              <a:path w="929004" h="103504">
                <a:moveTo>
                  <a:pt x="0" y="43942"/>
                </a:moveTo>
                <a:lnTo>
                  <a:pt x="0" y="56642"/>
                </a:lnTo>
                <a:lnTo>
                  <a:pt x="892639" y="58127"/>
                </a:lnTo>
                <a:lnTo>
                  <a:pt x="903521" y="51796"/>
                </a:lnTo>
                <a:lnTo>
                  <a:pt x="892649" y="45426"/>
                </a:lnTo>
                <a:lnTo>
                  <a:pt x="0" y="43942"/>
                </a:lnTo>
                <a:close/>
              </a:path>
              <a:path w="929004" h="103504">
                <a:moveTo>
                  <a:pt x="912876" y="46355"/>
                </a:moveTo>
                <a:lnTo>
                  <a:pt x="903521" y="51796"/>
                </a:lnTo>
                <a:lnTo>
                  <a:pt x="912876" y="57277"/>
                </a:lnTo>
                <a:lnTo>
                  <a:pt x="912876" y="46355"/>
                </a:lnTo>
                <a:close/>
              </a:path>
              <a:path w="929004" h="103504">
                <a:moveTo>
                  <a:pt x="916169" y="46355"/>
                </a:moveTo>
                <a:lnTo>
                  <a:pt x="912876" y="46355"/>
                </a:lnTo>
                <a:lnTo>
                  <a:pt x="912876" y="57277"/>
                </a:lnTo>
                <a:lnTo>
                  <a:pt x="916059" y="57277"/>
                </a:lnTo>
                <a:lnTo>
                  <a:pt x="916169" y="46355"/>
                </a:lnTo>
                <a:close/>
              </a:path>
              <a:path w="929004" h="103504">
                <a:moveTo>
                  <a:pt x="892649" y="45426"/>
                </a:moveTo>
                <a:lnTo>
                  <a:pt x="903521" y="51796"/>
                </a:lnTo>
                <a:lnTo>
                  <a:pt x="912876" y="46355"/>
                </a:lnTo>
                <a:lnTo>
                  <a:pt x="916169" y="46355"/>
                </a:lnTo>
                <a:lnTo>
                  <a:pt x="916177" y="45466"/>
                </a:lnTo>
                <a:lnTo>
                  <a:pt x="892649" y="45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4368163"/>
            <a:ext cx="1357630" cy="103505"/>
          </a:xfrm>
          <a:custGeom>
            <a:avLst/>
            <a:gdLst/>
            <a:ahLst/>
            <a:cxnLst/>
            <a:rect l="l" t="t" r="r" b="b"/>
            <a:pathLst>
              <a:path w="1357629" h="103504">
                <a:moveTo>
                  <a:pt x="1268856" y="0"/>
                </a:moveTo>
                <a:lnTo>
                  <a:pt x="1264920" y="1015"/>
                </a:lnTo>
                <a:lnTo>
                  <a:pt x="1263142" y="3937"/>
                </a:lnTo>
                <a:lnTo>
                  <a:pt x="1261364" y="6984"/>
                </a:lnTo>
                <a:lnTo>
                  <a:pt x="1262379" y="10921"/>
                </a:lnTo>
                <a:lnTo>
                  <a:pt x="1321173" y="45312"/>
                </a:lnTo>
                <a:lnTo>
                  <a:pt x="1344802" y="45338"/>
                </a:lnTo>
                <a:lnTo>
                  <a:pt x="1344802" y="58038"/>
                </a:lnTo>
                <a:lnTo>
                  <a:pt x="1321288" y="58038"/>
                </a:lnTo>
                <a:lnTo>
                  <a:pt x="1265301" y="90550"/>
                </a:lnTo>
                <a:lnTo>
                  <a:pt x="1262379" y="92328"/>
                </a:lnTo>
                <a:lnTo>
                  <a:pt x="1261236" y="96265"/>
                </a:lnTo>
                <a:lnTo>
                  <a:pt x="1264793" y="102362"/>
                </a:lnTo>
                <a:lnTo>
                  <a:pt x="1268729" y="103377"/>
                </a:lnTo>
                <a:lnTo>
                  <a:pt x="1346485" y="58038"/>
                </a:lnTo>
                <a:lnTo>
                  <a:pt x="1344802" y="58038"/>
                </a:lnTo>
                <a:lnTo>
                  <a:pt x="1346531" y="58012"/>
                </a:lnTo>
                <a:lnTo>
                  <a:pt x="1357376" y="51688"/>
                </a:lnTo>
                <a:lnTo>
                  <a:pt x="1268856" y="0"/>
                </a:lnTo>
                <a:close/>
              </a:path>
              <a:path w="1357629" h="103504">
                <a:moveTo>
                  <a:pt x="1332149" y="51732"/>
                </a:moveTo>
                <a:lnTo>
                  <a:pt x="1321334" y="58012"/>
                </a:lnTo>
                <a:lnTo>
                  <a:pt x="1344802" y="58038"/>
                </a:lnTo>
                <a:lnTo>
                  <a:pt x="1344802" y="57276"/>
                </a:lnTo>
                <a:lnTo>
                  <a:pt x="1341627" y="57276"/>
                </a:lnTo>
                <a:lnTo>
                  <a:pt x="1332149" y="51732"/>
                </a:lnTo>
                <a:close/>
              </a:path>
              <a:path w="1357629" h="103504">
                <a:moveTo>
                  <a:pt x="126" y="43814"/>
                </a:moveTo>
                <a:lnTo>
                  <a:pt x="0" y="56514"/>
                </a:lnTo>
                <a:lnTo>
                  <a:pt x="1321334" y="58012"/>
                </a:lnTo>
                <a:lnTo>
                  <a:pt x="1332149" y="51732"/>
                </a:lnTo>
                <a:lnTo>
                  <a:pt x="1321173" y="45312"/>
                </a:lnTo>
                <a:lnTo>
                  <a:pt x="126" y="43814"/>
                </a:lnTo>
                <a:close/>
              </a:path>
              <a:path w="1357629" h="103504">
                <a:moveTo>
                  <a:pt x="1341627" y="46227"/>
                </a:moveTo>
                <a:lnTo>
                  <a:pt x="1332149" y="51732"/>
                </a:lnTo>
                <a:lnTo>
                  <a:pt x="1341627" y="57276"/>
                </a:lnTo>
                <a:lnTo>
                  <a:pt x="1341627" y="46227"/>
                </a:lnTo>
                <a:close/>
              </a:path>
              <a:path w="1357629" h="103504">
                <a:moveTo>
                  <a:pt x="1344802" y="46227"/>
                </a:moveTo>
                <a:lnTo>
                  <a:pt x="1341627" y="46227"/>
                </a:lnTo>
                <a:lnTo>
                  <a:pt x="1341627" y="57276"/>
                </a:lnTo>
                <a:lnTo>
                  <a:pt x="1344802" y="57276"/>
                </a:lnTo>
                <a:lnTo>
                  <a:pt x="1344802" y="46227"/>
                </a:lnTo>
                <a:close/>
              </a:path>
              <a:path w="1357629" h="103504">
                <a:moveTo>
                  <a:pt x="1321173" y="45312"/>
                </a:moveTo>
                <a:lnTo>
                  <a:pt x="1332149" y="51732"/>
                </a:lnTo>
                <a:lnTo>
                  <a:pt x="1341627" y="46227"/>
                </a:lnTo>
                <a:lnTo>
                  <a:pt x="1344802" y="46227"/>
                </a:lnTo>
                <a:lnTo>
                  <a:pt x="1344802" y="45338"/>
                </a:lnTo>
                <a:lnTo>
                  <a:pt x="1321173" y="45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7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87" y="476250"/>
            <a:ext cx="6481699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4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Factors </a:t>
            </a:r>
            <a:r>
              <a:rPr spc="-5" dirty="0"/>
              <a:t>affecting erosion </a:t>
            </a:r>
            <a:r>
              <a:rPr spc="-1070" dirty="0"/>
              <a:t> </a:t>
            </a:r>
            <a:r>
              <a:rPr spc="-5" dirty="0"/>
              <a:t>corrosion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7753"/>
            <a:ext cx="7701280" cy="19030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0066"/>
              </a:buClr>
              <a:buSzPct val="69642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Presence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solid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or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suspended</a:t>
            </a: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materials:</a:t>
            </a:r>
            <a:endParaRPr sz="2800" dirty="0">
              <a:latin typeface="Arial"/>
              <a:cs typeface="Arial"/>
            </a:endParaRPr>
          </a:p>
          <a:p>
            <a:pPr marL="355600" marR="5080" indent="-4762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suspended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solid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material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mechanical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wear</a:t>
            </a:r>
            <a:r>
              <a:rPr sz="2800" spc="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and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hence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erosion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increase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51A2B7-8E65-8D55-DB2C-B91C29A6CF39}"/>
              </a:ext>
            </a:extLst>
          </p:cNvPr>
          <p:cNvSpPr txBox="1"/>
          <p:nvPr/>
        </p:nvSpPr>
        <p:spPr>
          <a:xfrm>
            <a:off x="152400" y="762000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EX: Stanly bridge of relative humidity more than 60%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is the type of  cells corrosion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1)RH</a:t>
            </a:r>
            <a:r>
              <a:rPr lang="en-US" sz="2400" dirty="0">
                <a:latin typeface="Calibri" panose="020F0502020204030204" pitchFamily="34" charset="0"/>
              </a:rPr>
              <a:t>˃ 60%                  atmospheric corrosion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2) Erosion corrosion (erosion as a result to  the motion of wave   and corrosion as a result to the presence to </a:t>
            </a:r>
            <a:r>
              <a:rPr lang="en-US" sz="2400" dirty="0" err="1">
                <a:latin typeface="Calibri" panose="020F0502020204030204" pitchFamily="34" charset="0"/>
              </a:rPr>
              <a:t>Nacl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3) At the interface there's differential aeration corrosion</a:t>
            </a:r>
          </a:p>
          <a:p>
            <a:r>
              <a:rPr lang="en-US" sz="2400" dirty="0">
                <a:latin typeface="Calibri" panose="020F0502020204030204" pitchFamily="34" charset="0"/>
              </a:rPr>
              <a:t>Poor oxygen /electrolyte /rich oxygen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D381F7-9A92-58A4-2949-16396800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267200"/>
            <a:ext cx="378142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CE3864-99B1-D119-ED6A-E0E562C57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48" y="0"/>
            <a:ext cx="2286000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E32D8C-7DBE-571D-B2BC-AE563DC3F417}"/>
              </a:ext>
            </a:extLst>
          </p:cNvPr>
          <p:cNvSpPr txBox="1"/>
          <p:nvPr/>
        </p:nvSpPr>
        <p:spPr>
          <a:xfrm>
            <a:off x="213852" y="74535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Cylindrical tank made from ferrous metal and exposed to air of relative humidity 70% has a ferrous mixer end with copper fan. The tank has suspended solid 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is the type of  cells corrosion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1C7F2-4329-CCB2-9C3F-5DB192218EF2}"/>
              </a:ext>
            </a:extLst>
          </p:cNvPr>
          <p:cNvSpPr txBox="1"/>
          <p:nvPr/>
        </p:nvSpPr>
        <p:spPr>
          <a:xfrm>
            <a:off x="228600" y="2354282"/>
            <a:ext cx="8185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/>
              <a:t>Rh more than 60%    atmospheric corrosion</a:t>
            </a:r>
          </a:p>
          <a:p>
            <a:pPr marL="342900" indent="-342900">
              <a:buAutoNum type="arabicParenR"/>
            </a:pPr>
            <a:r>
              <a:rPr lang="en-US" sz="2800" dirty="0"/>
              <a:t>At point 1 dissimilar metal corrosion</a:t>
            </a:r>
          </a:p>
          <a:p>
            <a:pPr marL="342900" indent="-342900">
              <a:buAutoNum type="arabicParenR"/>
            </a:pPr>
            <a:r>
              <a:rPr lang="en-US" sz="2800" dirty="0"/>
              <a:t>Fe/electrolyte/fe3C</a:t>
            </a:r>
          </a:p>
          <a:p>
            <a:pPr marL="342900" indent="-342900">
              <a:buAutoNum type="arabicParenR"/>
            </a:pPr>
            <a:r>
              <a:rPr lang="en-US" sz="2800" dirty="0"/>
              <a:t> Erosion corrosion the presence of solids impact with ferrous</a:t>
            </a:r>
          </a:p>
          <a:p>
            <a:pPr marL="342900" indent="-342900">
              <a:buAutoNum type="arabicParenR"/>
            </a:pPr>
            <a:r>
              <a:rPr lang="en-US" sz="2800" dirty="0"/>
              <a:t>Differential aeration corrosion </a:t>
            </a:r>
          </a:p>
          <a:p>
            <a:r>
              <a:rPr lang="en-US" sz="2800" dirty="0"/>
              <a:t>As there's separated surface so there's poor and rich region of oxygen</a:t>
            </a:r>
          </a:p>
          <a:p>
            <a:r>
              <a:rPr lang="en-US" sz="2800" dirty="0"/>
              <a:t>Fe (poor oxygen) /electrolyte / Fe (rich oxygen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49063"/>
            <a:ext cx="3657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045791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At point 1 Dissimilar metal corrosion </a:t>
            </a:r>
            <a:r>
              <a:rPr lang="en-US" sz="3200" dirty="0" err="1" smtClean="0">
                <a:solidFill>
                  <a:srgbClr val="0070C0"/>
                </a:solidFill>
              </a:rPr>
              <a:t>fe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</a:rPr>
              <a:t>ele</a:t>
            </a:r>
            <a:r>
              <a:rPr lang="en-US" sz="3200" dirty="0" smtClean="0">
                <a:solidFill>
                  <a:srgbClr val="0070C0"/>
                </a:solidFill>
              </a:rPr>
              <a:t>/cu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At point 2,3,4,5 </a:t>
            </a:r>
            <a:r>
              <a:rPr lang="en-US" sz="3200" dirty="0" err="1" smtClean="0">
                <a:solidFill>
                  <a:srgbClr val="0070C0"/>
                </a:solidFill>
              </a:rPr>
              <a:t>dissilmilar</a:t>
            </a:r>
            <a:r>
              <a:rPr lang="en-US" sz="3200" dirty="0" smtClean="0">
                <a:solidFill>
                  <a:srgbClr val="0070C0"/>
                </a:solidFill>
              </a:rPr>
              <a:t> Al/</a:t>
            </a:r>
            <a:r>
              <a:rPr lang="en-US" sz="3200" dirty="0" err="1" smtClean="0">
                <a:solidFill>
                  <a:srgbClr val="0070C0"/>
                </a:solidFill>
              </a:rPr>
              <a:t>ele</a:t>
            </a:r>
            <a:r>
              <a:rPr lang="en-US" sz="3200" dirty="0" smtClean="0">
                <a:solidFill>
                  <a:srgbClr val="0070C0"/>
                </a:solidFill>
              </a:rPr>
              <a:t>/cu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At interface differential aeration corrosion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Tank rom steel and pipe from cupper with valve from </a:t>
            </a:r>
            <a:r>
              <a:rPr lang="en-US" sz="2400" b="1" dirty="0" err="1" smtClean="0">
                <a:solidFill>
                  <a:srgbClr val="FF0000"/>
                </a:solidFill>
              </a:rPr>
              <a:t>alluminum</a:t>
            </a:r>
            <a:r>
              <a:rPr lang="en-US" sz="2400" b="1" dirty="0" smtClean="0">
                <a:solidFill>
                  <a:srgbClr val="FF0000"/>
                </a:solidFill>
              </a:rPr>
              <a:t>  with relative humidity 70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74406"/>
            <a:ext cx="3962400" cy="57739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474406"/>
            <a:ext cx="3505200" cy="5773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4676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51459"/>
            <a:ext cx="297561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Oxide</a:t>
            </a:r>
            <a:r>
              <a:rPr spc="-75" dirty="0"/>
              <a:t> </a:t>
            </a:r>
            <a:r>
              <a:rPr dirty="0"/>
              <a:t>layers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2425"/>
              </p:ext>
            </p:extLst>
          </p:nvPr>
        </p:nvGraphicFramePr>
        <p:xfrm>
          <a:off x="1351025" y="2133600"/>
          <a:ext cx="60960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9963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Protective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Protective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237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Non</a:t>
                      </a:r>
                      <a:r>
                        <a:rPr sz="1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active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active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23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Non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porous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E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porous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9963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Ex: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Zn,</a:t>
                      </a:r>
                      <a:r>
                        <a:rPr sz="1800" spc="-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Al,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Ni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Ex: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iron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rust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1655</Words>
  <Application>Microsoft Office PowerPoint</Application>
  <PresentationFormat>On-screen Show (4:3)</PresentationFormat>
  <Paragraphs>268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Lec 7 Forms of corrosion</vt:lpstr>
      <vt:lpstr>PowerPoint Presentation</vt:lpstr>
      <vt:lpstr>Uniform corrosion</vt:lpstr>
      <vt:lpstr>2.Atmospheric corrosion</vt:lpstr>
      <vt:lpstr>PowerPoint Presentation</vt:lpstr>
      <vt:lpstr>iron rust</vt:lpstr>
      <vt:lpstr>PowerPoint Presentation</vt:lpstr>
      <vt:lpstr>PowerPoint Presentation</vt:lpstr>
      <vt:lpstr>Oxide layers</vt:lpstr>
      <vt:lpstr>Rate of atmospheric corrosion  depends on</vt:lpstr>
      <vt:lpstr>Factors affecting atmospheric  corrosion:</vt:lpstr>
      <vt:lpstr>PowerPoint Presentation</vt:lpstr>
      <vt:lpstr>3. Galvanic corrosion</vt:lpstr>
      <vt:lpstr>PowerPoint Presentation</vt:lpstr>
      <vt:lpstr>PowerPoint Presentation</vt:lpstr>
      <vt:lpstr>PowerPoint Presentation</vt:lpstr>
      <vt:lpstr>Application on galvanic  corrosion</vt:lpstr>
      <vt:lpstr>Cu, Fe  Fe more active than cu so Fe is anode  Fe/ electrolyte/cu at anode    Fe----------------Fe+ 2e  at cathode   hydrogen evaluation  2H + + 2e-  H2 (pH˂ 4)    H   For neutral or basic medium    (pH= 4-10)   1/2 O2 + H2O + 2e-  2OH-  </vt:lpstr>
      <vt:lpstr>I.e. to protect metal using metallic coating we must  use the more active metal.</vt:lpstr>
      <vt:lpstr>Welding and rivet  process</vt:lpstr>
      <vt:lpstr>Steel Welding</vt:lpstr>
      <vt:lpstr>Steel rivet</vt:lpstr>
      <vt:lpstr>PowerPoint Presentation</vt:lpstr>
      <vt:lpstr>PowerPoint Presentation</vt:lpstr>
      <vt:lpstr>PowerPoint Presentation</vt:lpstr>
      <vt:lpstr>Factors affecting galvanic  corrosion state the factor affect on dissimilar metal corrosion </vt:lpstr>
      <vt:lpstr>3. Area(ratio of cathodic area to anodic area</vt:lpstr>
      <vt:lpstr>Differential Aeration Cell</vt:lpstr>
      <vt:lpstr>Porous barrier allow the transfer of ions only</vt:lpstr>
      <vt:lpstr>Corrosion of ship hull</vt:lpstr>
      <vt:lpstr>Corrosion of water tanks</vt:lpstr>
      <vt:lpstr>PowerPoint Presentation</vt:lpstr>
      <vt:lpstr>PowerPoint Presentation</vt:lpstr>
      <vt:lpstr>PowerPoint Presentation</vt:lpstr>
      <vt:lpstr>4.Stress corrosion cracking  (S.C.C)</vt:lpstr>
      <vt:lpstr>PowerPoint Presentation</vt:lpstr>
      <vt:lpstr>PowerPoint Presentation</vt:lpstr>
      <vt:lpstr>PowerPoint Presentation</vt:lpstr>
      <vt:lpstr>Examples</vt:lpstr>
      <vt:lpstr>PowerPoint Presentation</vt:lpstr>
      <vt:lpstr>Mechanism of stress corrosion  cracking:</vt:lpstr>
      <vt:lpstr>Factors affecting S.C.C:</vt:lpstr>
      <vt:lpstr>Compare between SCC and DSC</vt:lpstr>
      <vt:lpstr>5.Pitting Corrosion   تأكل النقر</vt:lpstr>
      <vt:lpstr>Over all and pitting corrosion</vt:lpstr>
      <vt:lpstr>PowerPoint Presentation</vt:lpstr>
      <vt:lpstr>PowerPoint Presentation</vt:lpstr>
      <vt:lpstr>PowerPoint Presentation</vt:lpstr>
      <vt:lpstr>PowerPoint Presentation</vt:lpstr>
      <vt:lpstr>Reasons of Pitting Corrosion</vt:lpstr>
      <vt:lpstr>Reasons of Pitting Corrosion</vt:lpstr>
      <vt:lpstr>PowerPoint Presentation</vt:lpstr>
      <vt:lpstr>Reasons of Pitting Corrosion</vt:lpstr>
      <vt:lpstr>Reasons of Pitting Corrosion</vt:lpstr>
      <vt:lpstr>Factors affecting pitting  corrosion</vt:lpstr>
      <vt:lpstr>Factors affecting pitting  corrosion</vt:lpstr>
      <vt:lpstr>6.Erosion corrosion   تأكل البري</vt:lpstr>
      <vt:lpstr>Erosion corrosion depends on</vt:lpstr>
      <vt:lpstr>Factors affecting erosion  corrosion</vt:lpstr>
      <vt:lpstr>PowerPoint Presentation</vt:lpstr>
      <vt:lpstr>PowerPoint Presentation</vt:lpstr>
      <vt:lpstr>PowerPoint Presentation</vt:lpstr>
      <vt:lpstr>Factors affecting erosion  corrosion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</dc:title>
  <dc:creator>Marilyn Akins</dc:creator>
  <cp:lastModifiedBy>Windows User</cp:lastModifiedBy>
  <cp:revision>112</cp:revision>
  <dcterms:created xsi:type="dcterms:W3CDTF">2022-04-15T19:31:23Z</dcterms:created>
  <dcterms:modified xsi:type="dcterms:W3CDTF">2024-04-30T03:35:52Z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2022-04-15T00:00:00Z</vt:filetime>
  </property>
</Properties>
</file>